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9" r:id="rId2"/>
    <p:sldId id="324" r:id="rId3"/>
    <p:sldId id="294" r:id="rId4"/>
    <p:sldId id="260" r:id="rId5"/>
    <p:sldId id="322" r:id="rId6"/>
    <p:sldId id="269" r:id="rId7"/>
    <p:sldId id="295" r:id="rId8"/>
    <p:sldId id="268" r:id="rId9"/>
    <p:sldId id="296" r:id="rId10"/>
    <p:sldId id="265" r:id="rId11"/>
    <p:sldId id="298" r:id="rId12"/>
    <p:sldId id="297" r:id="rId13"/>
    <p:sldId id="301" r:id="rId14"/>
    <p:sldId id="299" r:id="rId15"/>
    <p:sldId id="264" r:id="rId16"/>
    <p:sldId id="271" r:id="rId17"/>
    <p:sldId id="272" r:id="rId18"/>
    <p:sldId id="261" r:id="rId19"/>
    <p:sldId id="281" r:id="rId20"/>
    <p:sldId id="289" r:id="rId21"/>
    <p:sldId id="282" r:id="rId22"/>
    <p:sldId id="283" r:id="rId23"/>
    <p:sldId id="284" r:id="rId24"/>
    <p:sldId id="285" r:id="rId25"/>
    <p:sldId id="286" r:id="rId26"/>
    <p:sldId id="287" r:id="rId27"/>
    <p:sldId id="288" r:id="rId28"/>
    <p:sldId id="300" r:id="rId29"/>
    <p:sldId id="305" r:id="rId30"/>
    <p:sldId id="302" r:id="rId31"/>
    <p:sldId id="303" r:id="rId32"/>
    <p:sldId id="306" r:id="rId33"/>
    <p:sldId id="307" r:id="rId34"/>
    <p:sldId id="308" r:id="rId35"/>
    <p:sldId id="309" r:id="rId36"/>
    <p:sldId id="310" r:id="rId37"/>
    <p:sldId id="311" r:id="rId38"/>
    <p:sldId id="312" r:id="rId39"/>
    <p:sldId id="313" r:id="rId40"/>
    <p:sldId id="314" r:id="rId41"/>
    <p:sldId id="315" r:id="rId42"/>
    <p:sldId id="304" r:id="rId43"/>
    <p:sldId id="317" r:id="rId44"/>
    <p:sldId id="318" r:id="rId45"/>
    <p:sldId id="323" r:id="rId46"/>
    <p:sldId id="319" r:id="rId47"/>
    <p:sldId id="320" r:id="rId48"/>
    <p:sldId id="321" r:id="rId49"/>
    <p:sldId id="291" r:id="rId5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068A07-096C-4839-9843-653B9540789F}" type="datetimeFigureOut">
              <a:rPr lang="es-ES"/>
              <a:pPr>
                <a:defRPr/>
              </a:pPr>
              <a:t>23/06/2011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010A05-54C4-4341-9410-25AB92FC748C}" type="slidenum">
              <a:rPr lang="es-ES"/>
              <a:pPr>
                <a:defRPr/>
              </a:pPr>
              <a:t>‹Nº›</a:t>
            </a:fld>
            <a:endParaRPr lang="es-E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1F23C9-5394-45A5-84A5-11FA330FEEEF}" type="datetimeFigureOut">
              <a:rPr lang="es-ES"/>
              <a:pPr>
                <a:defRPr/>
              </a:pPr>
              <a:t>23/06/2011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A69B3AE-B36D-4729-8025-4AAFBD0F632F}" type="slidenum">
              <a:rPr lang="es-ES"/>
              <a:pPr>
                <a:defRPr/>
              </a:pPr>
              <a:t>‹Nº›</a:t>
            </a:fld>
            <a:endParaRPr lang="es-ES" dirty="0"/>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 name="4 Marcador de pie de página"/>
          <p:cNvSpPr>
            <a:spLocks noGrp="1"/>
          </p:cNvSpPr>
          <p:nvPr>
            <p:ph type="ftr" sz="quarter" idx="4"/>
          </p:nvPr>
        </p:nvSpPr>
        <p:spPr/>
        <p:txBody>
          <a:bodyPr/>
          <a:lstStyle/>
          <a:p>
            <a:pPr>
              <a:defRPr/>
            </a:pPr>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1124EC40-EF60-4D60-B932-D936783526F2}" type="datetime1">
              <a:rPr lang="es-ES"/>
              <a:pPr>
                <a:defRPr/>
              </a:pPr>
              <a:t>23/06/2011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6B2C031B-03A0-4F78-8A49-B759D5864AFA}"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3D8B7A9-6D2F-4E2E-BECB-E46C031E06C4}" type="datetime1">
              <a:rPr lang="es-ES"/>
              <a:pPr>
                <a:defRPr/>
              </a:pPr>
              <a:t>23/06/2011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14B9F7CD-049B-4BE1-9F10-DBA3F3C8C932}"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2BA844C-7E9A-4D09-864F-6FFDFE431BBC}" type="datetime1">
              <a:rPr lang="es-ES"/>
              <a:pPr>
                <a:defRPr/>
              </a:pPr>
              <a:t>23/06/2011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5AFAF9B-4A29-4522-A1EB-3D96914F3458}"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0A8F811-ABAB-46A2-86A0-7A64AB6EA578}" type="datetime1">
              <a:rPr lang="es-ES"/>
              <a:pPr>
                <a:defRPr/>
              </a:pPr>
              <a:t>23/06/2011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DD2D12F9-3542-4808-87D5-9F2134A1E96D}"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46681F0-E4FA-4C5C-B77D-C52653D34269}" type="datetime1">
              <a:rPr lang="es-ES"/>
              <a:pPr>
                <a:defRPr/>
              </a:pPr>
              <a:t>23/06/2011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F39A89C3-26E8-482D-81FE-0E5496025EEF}"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AA615D08-9690-44CE-AA6E-2F51AAB9E568}" type="datetime1">
              <a:rPr lang="es-ES"/>
              <a:pPr>
                <a:defRPr/>
              </a:pPr>
              <a:t>23/06/2011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80C8418D-813A-4274-B547-82640E4B4DDE}"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0714365-ACEA-41B1-A0E7-38F04DFB8183}" type="datetime1">
              <a:rPr lang="es-ES"/>
              <a:pPr>
                <a:defRPr/>
              </a:pPr>
              <a:t>23/06/2011</a:t>
            </a:fld>
            <a:endParaRPr lang="es-ES" dirty="0"/>
          </a:p>
        </p:txBody>
      </p:sp>
      <p:sp>
        <p:nvSpPr>
          <p:cNvPr id="8"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95E7CBDC-0E17-48F1-A71B-0ACAA4481228}"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1377C85-C8D9-4F20-90E2-D39587B14E79}" type="datetime1">
              <a:rPr lang="es-ES"/>
              <a:pPr>
                <a:defRPr/>
              </a:pPr>
              <a:t>23/06/2011</a:t>
            </a:fld>
            <a:endParaRPr lang="es-ES" dirty="0"/>
          </a:p>
        </p:txBody>
      </p:sp>
      <p:sp>
        <p:nvSpPr>
          <p:cNvPr id="4"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69035885-5455-4756-9D4A-06EAEBDD6CAF}"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05F96A6-88D3-446F-BA2F-8F79397B040B}" type="datetime1">
              <a:rPr lang="es-ES"/>
              <a:pPr>
                <a:defRPr/>
              </a:pPr>
              <a:t>23/06/2011</a:t>
            </a:fld>
            <a:endParaRPr lang="es-ES" dirty="0"/>
          </a:p>
        </p:txBody>
      </p:sp>
      <p:sp>
        <p:nvSpPr>
          <p:cNvPr id="3"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C05243AB-9CAE-4B7C-AB52-A2E7DECA9B0E}"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67A3E9C-243B-46A8-9D85-D26C82A7FC97}" type="datetime1">
              <a:rPr lang="es-ES"/>
              <a:pPr>
                <a:defRPr/>
              </a:pPr>
              <a:t>23/06/2011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35B4204E-1823-4C9F-9E7A-C515DDD0B507}"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1233C68-38F3-4B95-838D-7B3D93594782}" type="datetime1">
              <a:rPr lang="es-ES"/>
              <a:pPr>
                <a:defRPr/>
              </a:pPr>
              <a:t>23/06/2011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59EB9270-D06E-4244-B47B-5948CBFCB97B}"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C64248-CD65-44BB-8422-422B17E29BD5}" type="datetime1">
              <a:rPr lang="es-ES"/>
              <a:pPr>
                <a:defRPr/>
              </a:pPr>
              <a:t>23/06/2011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
              <a:t>Susana Morales Bernal</a:t>
            </a: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71F1330-608A-4F53-8BD1-39529EBBE796}"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Susana\Pictures\Parques USA\09 yelowstone\Imagen 332.jpg"/>
          <p:cNvPicPr>
            <a:picLocks noChangeAspect="1" noChangeArrowheads="1"/>
          </p:cNvPicPr>
          <p:nvPr/>
        </p:nvPicPr>
        <p:blipFill>
          <a:blip r:embed="rId3" cstate="print"/>
          <a:srcRect/>
          <a:stretch>
            <a:fillRect/>
          </a:stretch>
        </p:blipFill>
        <p:spPr bwMode="auto">
          <a:xfrm>
            <a:off x="357188" y="1154113"/>
            <a:ext cx="8359775" cy="5561012"/>
          </a:xfrm>
          <a:prstGeom prst="rect">
            <a:avLst/>
          </a:prstGeom>
          <a:noFill/>
          <a:ln w="9525">
            <a:noFill/>
            <a:miter lim="800000"/>
            <a:headEnd/>
            <a:tailEnd/>
          </a:ln>
        </p:spPr>
      </p:pic>
      <p:sp>
        <p:nvSpPr>
          <p:cNvPr id="5" name="4 CuadroTexto"/>
          <p:cNvSpPr txBox="1"/>
          <p:nvPr/>
        </p:nvSpPr>
        <p:spPr>
          <a:xfrm>
            <a:off x="428625" y="363538"/>
            <a:ext cx="1643063" cy="708025"/>
          </a:xfrm>
          <a:prstGeom prst="rect">
            <a:avLst/>
          </a:prstGeom>
          <a:solidFill>
            <a:schemeClr val="bg1"/>
          </a:solidFill>
        </p:spPr>
        <p:txBody>
          <a:bodyPr>
            <a:spAutoFit/>
          </a:bodyPr>
          <a:lstStyle/>
          <a:p>
            <a:pPr fontAlgn="auto">
              <a:spcBef>
                <a:spcPts val="0"/>
              </a:spcBef>
              <a:spcAft>
                <a:spcPts val="0"/>
              </a:spcAft>
              <a:defRPr/>
            </a:pPr>
            <a:r>
              <a:rPr lang="es-ES" sz="4000" b="1" i="1" dirty="0">
                <a:solidFill>
                  <a:schemeClr val="accent1">
                    <a:lumMod val="50000"/>
                  </a:schemeClr>
                </a:solidFill>
                <a:latin typeface="+mn-lt"/>
                <a:cs typeface="+mn-cs"/>
              </a:rPr>
              <a:t>1º ESO</a:t>
            </a:r>
            <a:endParaRPr lang="es-ES_tradnl" sz="4000" b="1" i="1" dirty="0">
              <a:solidFill>
                <a:schemeClr val="accent1">
                  <a:lumMod val="50000"/>
                </a:schemeClr>
              </a:solidFill>
              <a:latin typeface="+mn-lt"/>
              <a:cs typeface="+mn-cs"/>
            </a:endParaRPr>
          </a:p>
        </p:txBody>
      </p:sp>
      <p:sp>
        <p:nvSpPr>
          <p:cNvPr id="7" name="1 Título"/>
          <p:cNvSpPr txBox="1">
            <a:spLocks/>
          </p:cNvSpPr>
          <p:nvPr/>
        </p:nvSpPr>
        <p:spPr bwMode="auto">
          <a:xfrm>
            <a:off x="214313" y="714375"/>
            <a:ext cx="8572500" cy="1785938"/>
          </a:xfrm>
          <a:prstGeom prst="rect">
            <a:avLst/>
          </a:prstGeom>
          <a:noFill/>
          <a:ln w="9525">
            <a:noFill/>
            <a:miter lim="800000"/>
            <a:headEnd/>
            <a:tailEnd/>
          </a:ln>
        </p:spPr>
        <p:txBody>
          <a:bodyPr anchor="ctr">
            <a:normAutofit/>
          </a:bodyPr>
          <a:lstStyle/>
          <a:p>
            <a:pPr algn="ctr" fontAlgn="auto">
              <a:spcBef>
                <a:spcPts val="0"/>
              </a:spcBef>
              <a:spcAft>
                <a:spcPts val="0"/>
              </a:spcAft>
              <a:defRPr/>
            </a:pPr>
            <a:r>
              <a:rPr lang="es-ES" sz="4000" b="1" i="1" dirty="0">
                <a:solidFill>
                  <a:schemeClr val="accent1">
                    <a:lumMod val="50000"/>
                  </a:schemeClr>
                </a:solidFill>
                <a:latin typeface="+mj-lt"/>
                <a:ea typeface="+mj-ea"/>
                <a:cs typeface="Arial" pitchFamily="34" charset="0"/>
              </a:rPr>
              <a:t>UNIT 5</a:t>
            </a:r>
            <a:r>
              <a:rPr lang="es-ES" sz="4000" dirty="0">
                <a:solidFill>
                  <a:schemeClr val="accent1">
                    <a:lumMod val="50000"/>
                  </a:schemeClr>
                </a:solidFill>
                <a:latin typeface="+mj-lt"/>
                <a:ea typeface="+mj-ea"/>
                <a:cs typeface="Arial" pitchFamily="34" charset="0"/>
              </a:rPr>
              <a:t>: </a:t>
            </a:r>
            <a:r>
              <a:rPr lang="es-ES" sz="4000" b="1" i="1" dirty="0">
                <a:solidFill>
                  <a:schemeClr val="accent1">
                    <a:lumMod val="50000"/>
                  </a:schemeClr>
                </a:solidFill>
                <a:latin typeface="+mj-lt"/>
                <a:ea typeface="+mj-ea"/>
                <a:cs typeface="Arial" pitchFamily="34" charset="0"/>
              </a:rPr>
              <a:t>The structure of the Earth</a:t>
            </a:r>
            <a:endParaRPr lang="es-ES_tradnl" sz="4000" b="1" i="1" dirty="0">
              <a:solidFill>
                <a:schemeClr val="accent1">
                  <a:lumMod val="50000"/>
                </a:schemeClr>
              </a:solidFill>
              <a:latin typeface="+mj-lt"/>
              <a:ea typeface="+mj-ea"/>
              <a:cs typeface="Arial" pitchFamily="34" charset="0"/>
            </a:endParaRPr>
          </a:p>
        </p:txBody>
      </p:sp>
      <p:sp>
        <p:nvSpPr>
          <p:cNvPr id="8" name="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Rectángulo"/>
          <p:cNvSpPr>
            <a:spLocks noChangeArrowheads="1"/>
          </p:cNvSpPr>
          <p:nvPr/>
        </p:nvSpPr>
        <p:spPr bwMode="auto">
          <a:xfrm>
            <a:off x="3571875" y="1000125"/>
            <a:ext cx="5214938" cy="1938338"/>
          </a:xfrm>
          <a:prstGeom prst="rect">
            <a:avLst/>
          </a:prstGeom>
          <a:noFill/>
          <a:ln w="3175">
            <a:noFill/>
            <a:miter lim="800000"/>
            <a:headEnd/>
            <a:tailEnd/>
          </a:ln>
        </p:spPr>
        <p:txBody>
          <a:bodyPr>
            <a:spAutoFit/>
          </a:bodyPr>
          <a:lstStyle/>
          <a:p>
            <a:pPr algn="just"/>
            <a:r>
              <a:rPr lang="en-GB" sz="2000"/>
              <a:t>It´s the inner part of the Earth. It is about 2900 km below the earth's surface. </a:t>
            </a:r>
          </a:p>
          <a:p>
            <a:pPr algn="just"/>
            <a:endParaRPr lang="en-GB" sz="2000"/>
          </a:p>
          <a:p>
            <a:pPr algn="just"/>
            <a:r>
              <a:rPr lang="en-GB" sz="2000"/>
              <a:t>The core is a dense ball of iron and nickel. It is divided into two layers, the inner core and the outer core. </a:t>
            </a:r>
          </a:p>
        </p:txBody>
      </p:sp>
      <p:sp>
        <p:nvSpPr>
          <p:cNvPr id="11267" name="4 CuadroTexto"/>
          <p:cNvSpPr txBox="1">
            <a:spLocks noChangeArrowheads="1"/>
          </p:cNvSpPr>
          <p:nvPr/>
        </p:nvSpPr>
        <p:spPr bwMode="auto">
          <a:xfrm>
            <a:off x="2286000" y="142875"/>
            <a:ext cx="4429125" cy="584200"/>
          </a:xfrm>
          <a:prstGeom prst="rect">
            <a:avLst/>
          </a:prstGeom>
          <a:noFill/>
          <a:ln w="9525">
            <a:noFill/>
            <a:miter lim="800000"/>
            <a:headEnd/>
            <a:tailEnd/>
          </a:ln>
        </p:spPr>
        <p:txBody>
          <a:bodyPr>
            <a:spAutoFit/>
          </a:bodyPr>
          <a:lstStyle/>
          <a:p>
            <a:pPr algn="ctr"/>
            <a:r>
              <a:rPr lang="es-ES" sz="3200"/>
              <a:t>THE CORE</a:t>
            </a:r>
          </a:p>
        </p:txBody>
      </p:sp>
      <p:pic>
        <p:nvPicPr>
          <p:cNvPr id="11268" name="Picture 2" descr="http://www.rps.psu.edu/probing/graphics/earth.jpg"/>
          <p:cNvPicPr>
            <a:picLocks noChangeAspect="1" noChangeArrowheads="1"/>
          </p:cNvPicPr>
          <p:nvPr/>
        </p:nvPicPr>
        <p:blipFill>
          <a:blip r:embed="rId3" cstate="print"/>
          <a:srcRect/>
          <a:stretch>
            <a:fillRect/>
          </a:stretch>
        </p:blipFill>
        <p:spPr bwMode="auto">
          <a:xfrm>
            <a:off x="357188" y="714375"/>
            <a:ext cx="2857500" cy="2857500"/>
          </a:xfrm>
          <a:prstGeom prst="rect">
            <a:avLst/>
          </a:prstGeom>
          <a:noFill/>
          <a:ln w="9525">
            <a:noFill/>
            <a:miter lim="800000"/>
            <a:headEnd/>
            <a:tailEnd/>
          </a:ln>
        </p:spPr>
      </p:pic>
      <p:sp>
        <p:nvSpPr>
          <p:cNvPr id="6" name="5 Rectángulo"/>
          <p:cNvSpPr/>
          <p:nvPr/>
        </p:nvSpPr>
        <p:spPr>
          <a:xfrm>
            <a:off x="357188" y="3786188"/>
            <a:ext cx="8429625" cy="1938337"/>
          </a:xfrm>
          <a:prstGeom prst="rect">
            <a:avLst/>
          </a:prstGeom>
          <a:solidFill>
            <a:schemeClr val="accent3">
              <a:lumMod val="60000"/>
              <a:lumOff val="40000"/>
            </a:schemeClr>
          </a:solidFill>
          <a:ln w="3175">
            <a:solidFill>
              <a:schemeClr val="tx1"/>
            </a:solidFill>
          </a:ln>
        </p:spPr>
        <p:txBody>
          <a:bodyPr>
            <a:spAutoFit/>
          </a:bodyPr>
          <a:lstStyle/>
          <a:p>
            <a:pPr algn="just">
              <a:defRPr/>
            </a:pPr>
            <a:r>
              <a:rPr lang="en-GB" sz="2000" dirty="0"/>
              <a:t>The </a:t>
            </a:r>
            <a:r>
              <a:rPr lang="en-GB" sz="2000" b="1" dirty="0"/>
              <a:t>inner core</a:t>
            </a:r>
            <a:r>
              <a:rPr lang="en-GB" sz="2000" dirty="0"/>
              <a:t>, the centre of Earth, is solid and about </a:t>
            </a:r>
            <a:r>
              <a:rPr lang="en-GB" sz="2000" b="1" dirty="0"/>
              <a:t>1250 km thick</a:t>
            </a:r>
            <a:r>
              <a:rPr lang="en-GB" sz="2000" dirty="0"/>
              <a:t>. </a:t>
            </a:r>
          </a:p>
          <a:p>
            <a:pPr algn="just">
              <a:defRPr/>
            </a:pPr>
            <a:endParaRPr lang="en-GB" sz="2000" dirty="0"/>
          </a:p>
          <a:p>
            <a:pPr algn="just">
              <a:defRPr/>
            </a:pPr>
            <a:r>
              <a:rPr lang="en-GB" sz="2000" dirty="0"/>
              <a:t>The outer core is so hot that  metal is always molten, but </a:t>
            </a:r>
            <a:r>
              <a:rPr lang="en-US" sz="2000" dirty="0"/>
              <a:t>the inner core is under such an extreme </a:t>
            </a:r>
            <a:r>
              <a:rPr lang="en-US" sz="2000" b="1" dirty="0"/>
              <a:t>pressure</a:t>
            </a:r>
            <a:r>
              <a:rPr lang="en-US" sz="2000" dirty="0"/>
              <a:t> that remains solid</a:t>
            </a:r>
            <a:r>
              <a:rPr lang="en-GB" sz="2000" dirty="0"/>
              <a:t>, even though temperatures there reach 3700ºC. The </a:t>
            </a:r>
            <a:r>
              <a:rPr lang="en-GB" sz="2000" b="1" dirty="0"/>
              <a:t>outer core </a:t>
            </a:r>
            <a:r>
              <a:rPr lang="en-GB" sz="2000" dirty="0"/>
              <a:t>is about </a:t>
            </a:r>
            <a:r>
              <a:rPr lang="en-GB" sz="2000" b="1" dirty="0"/>
              <a:t>2200 km thick</a:t>
            </a:r>
            <a:r>
              <a:rPr lang="en-GB" sz="2000" dirty="0"/>
              <a:t>. </a:t>
            </a:r>
          </a:p>
        </p:txBody>
      </p:sp>
      <p:sp>
        <p:nvSpPr>
          <p:cNvPr id="11270" name="6 Rectángulo"/>
          <p:cNvSpPr>
            <a:spLocks noChangeArrowheads="1"/>
          </p:cNvSpPr>
          <p:nvPr/>
        </p:nvSpPr>
        <p:spPr bwMode="auto">
          <a:xfrm>
            <a:off x="357188" y="5857875"/>
            <a:ext cx="8429625" cy="708025"/>
          </a:xfrm>
          <a:prstGeom prst="rect">
            <a:avLst/>
          </a:prstGeom>
          <a:noFill/>
          <a:ln w="3175">
            <a:noFill/>
            <a:miter lim="800000"/>
            <a:headEnd/>
            <a:tailEnd/>
          </a:ln>
        </p:spPr>
        <p:txBody>
          <a:bodyPr>
            <a:spAutoFit/>
          </a:bodyPr>
          <a:lstStyle/>
          <a:p>
            <a:pPr algn="just"/>
            <a:r>
              <a:rPr lang="en-GB" sz="2000"/>
              <a:t>Because the Earth rotates, the outer core spins around the inner core and that causes the earth's magnetism.</a:t>
            </a:r>
            <a:endParaRPr lang="es-ES" sz="2000"/>
          </a:p>
        </p:txBody>
      </p:sp>
      <p:sp>
        <p:nvSpPr>
          <p:cNvPr id="8" name="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Rectángulo"/>
          <p:cNvSpPr>
            <a:spLocks noChangeArrowheads="1"/>
          </p:cNvSpPr>
          <p:nvPr/>
        </p:nvSpPr>
        <p:spPr bwMode="auto">
          <a:xfrm>
            <a:off x="0" y="841375"/>
            <a:ext cx="9144000" cy="1016000"/>
          </a:xfrm>
          <a:prstGeom prst="rect">
            <a:avLst/>
          </a:prstGeom>
          <a:noFill/>
          <a:ln w="9525">
            <a:noFill/>
            <a:miter lim="800000"/>
            <a:headEnd/>
            <a:tailEnd/>
          </a:ln>
        </p:spPr>
        <p:txBody>
          <a:bodyPr>
            <a:spAutoFit/>
          </a:bodyPr>
          <a:lstStyle/>
          <a:p>
            <a:pPr algn="just"/>
            <a:r>
              <a:rPr lang="en-US" sz="2000"/>
              <a:t>A mineral, by definition, is any naturally occurring, inorganic and solid substance, often additionally characterized by an exact crystal structure. Elements that occur naturally are also considered minerals. </a:t>
            </a:r>
          </a:p>
        </p:txBody>
      </p:sp>
      <p:sp>
        <p:nvSpPr>
          <p:cNvPr id="12291" name="3 Rectángulo"/>
          <p:cNvSpPr>
            <a:spLocks noChangeArrowheads="1"/>
          </p:cNvSpPr>
          <p:nvPr/>
        </p:nvSpPr>
        <p:spPr bwMode="auto">
          <a:xfrm>
            <a:off x="3143250" y="4433888"/>
            <a:ext cx="2428875" cy="923925"/>
          </a:xfrm>
          <a:prstGeom prst="rect">
            <a:avLst/>
          </a:prstGeom>
          <a:noFill/>
          <a:ln w="9525">
            <a:noFill/>
            <a:miter lim="800000"/>
            <a:headEnd/>
            <a:tailEnd/>
          </a:ln>
        </p:spPr>
        <p:txBody>
          <a:bodyPr>
            <a:spAutoFit/>
          </a:bodyPr>
          <a:lstStyle/>
          <a:p>
            <a:pPr algn="just"/>
            <a:r>
              <a:rPr lang="en-US"/>
              <a:t>Many rocks are not solid  such as magma and clay. </a:t>
            </a:r>
            <a:endParaRPr lang="es-ES"/>
          </a:p>
        </p:txBody>
      </p:sp>
      <p:sp>
        <p:nvSpPr>
          <p:cNvPr id="12292" name="8 Rectángulo"/>
          <p:cNvSpPr>
            <a:spLocks noChangeArrowheads="1"/>
          </p:cNvSpPr>
          <p:nvPr/>
        </p:nvSpPr>
        <p:spPr bwMode="auto">
          <a:xfrm>
            <a:off x="3214688" y="3006725"/>
            <a:ext cx="5786437" cy="708025"/>
          </a:xfrm>
          <a:prstGeom prst="rect">
            <a:avLst/>
          </a:prstGeom>
          <a:noFill/>
          <a:ln w="9525">
            <a:noFill/>
            <a:miter lim="800000"/>
            <a:headEnd/>
            <a:tailEnd/>
          </a:ln>
        </p:spPr>
        <p:txBody>
          <a:bodyPr>
            <a:spAutoFit/>
          </a:bodyPr>
          <a:lstStyle/>
          <a:p>
            <a:pPr algn="just"/>
            <a:r>
              <a:rPr lang="en-US" sz="2000"/>
              <a:t>A rock is an aggregate of minerals  formed during geological processes.</a:t>
            </a:r>
            <a:endParaRPr lang="es-ES" sz="2000"/>
          </a:p>
        </p:txBody>
      </p:sp>
      <p:sp>
        <p:nvSpPr>
          <p:cNvPr id="12293" name="10 Rectángulo"/>
          <p:cNvSpPr>
            <a:spLocks noChangeArrowheads="1"/>
          </p:cNvSpPr>
          <p:nvPr/>
        </p:nvSpPr>
        <p:spPr bwMode="auto">
          <a:xfrm>
            <a:off x="285750" y="6273800"/>
            <a:ext cx="5214938" cy="369888"/>
          </a:xfrm>
          <a:prstGeom prst="rect">
            <a:avLst/>
          </a:prstGeom>
          <a:noFill/>
          <a:ln w="9525">
            <a:noFill/>
            <a:miter lim="800000"/>
            <a:headEnd/>
            <a:tailEnd/>
          </a:ln>
        </p:spPr>
        <p:txBody>
          <a:bodyPr>
            <a:spAutoFit/>
          </a:bodyPr>
          <a:lstStyle/>
          <a:p>
            <a:r>
              <a:rPr lang="en-US"/>
              <a:t>The mantle and the crust are made of rocks.</a:t>
            </a:r>
            <a:endParaRPr lang="es-ES"/>
          </a:p>
        </p:txBody>
      </p:sp>
      <p:grpSp>
        <p:nvGrpSpPr>
          <p:cNvPr id="12294" name="11 Grupo"/>
          <p:cNvGrpSpPr>
            <a:grpSpLocks/>
          </p:cNvGrpSpPr>
          <p:nvPr/>
        </p:nvGrpSpPr>
        <p:grpSpPr bwMode="auto">
          <a:xfrm>
            <a:off x="5715000" y="3714750"/>
            <a:ext cx="3214688" cy="2928938"/>
            <a:chOff x="5500718" y="3643314"/>
            <a:chExt cx="3429000" cy="3124200"/>
          </a:xfrm>
        </p:grpSpPr>
        <p:pic>
          <p:nvPicPr>
            <p:cNvPr id="12301" name="Picture 4" descr="http://jg.msdpt.k12.in.us/Technology/images/Limestone.jpg"/>
            <p:cNvPicPr>
              <a:picLocks noChangeAspect="1" noChangeArrowheads="1"/>
            </p:cNvPicPr>
            <p:nvPr/>
          </p:nvPicPr>
          <p:blipFill>
            <a:blip r:embed="rId3" cstate="print"/>
            <a:srcRect/>
            <a:stretch>
              <a:fillRect/>
            </a:stretch>
          </p:blipFill>
          <p:spPr bwMode="auto">
            <a:xfrm>
              <a:off x="5500718" y="3643314"/>
              <a:ext cx="3429000" cy="3124200"/>
            </a:xfrm>
            <a:prstGeom prst="rect">
              <a:avLst/>
            </a:prstGeom>
            <a:noFill/>
            <a:ln w="9525">
              <a:noFill/>
              <a:miter lim="800000"/>
              <a:headEnd/>
              <a:tailEnd/>
            </a:ln>
          </p:spPr>
        </p:pic>
        <p:sp>
          <p:nvSpPr>
            <p:cNvPr id="12302" name="13 CuadroTexto"/>
            <p:cNvSpPr txBox="1">
              <a:spLocks noChangeArrowheads="1"/>
            </p:cNvSpPr>
            <p:nvPr/>
          </p:nvSpPr>
          <p:spPr bwMode="auto">
            <a:xfrm>
              <a:off x="6643702" y="6428960"/>
              <a:ext cx="1285884" cy="338554"/>
            </a:xfrm>
            <a:prstGeom prst="rect">
              <a:avLst/>
            </a:prstGeom>
            <a:noFill/>
            <a:ln w="9525">
              <a:noFill/>
              <a:miter lim="800000"/>
              <a:headEnd/>
              <a:tailEnd/>
            </a:ln>
          </p:spPr>
          <p:txBody>
            <a:bodyPr>
              <a:spAutoFit/>
            </a:bodyPr>
            <a:lstStyle/>
            <a:p>
              <a:r>
                <a:rPr lang="es-ES" sz="1600">
                  <a:solidFill>
                    <a:schemeClr val="bg1"/>
                  </a:solidFill>
                </a:rPr>
                <a:t>Limestone</a:t>
              </a:r>
            </a:p>
          </p:txBody>
        </p:sp>
      </p:grpSp>
      <p:grpSp>
        <p:nvGrpSpPr>
          <p:cNvPr id="12295" name="12 Grupo"/>
          <p:cNvGrpSpPr>
            <a:grpSpLocks/>
          </p:cNvGrpSpPr>
          <p:nvPr/>
        </p:nvGrpSpPr>
        <p:grpSpPr bwMode="auto">
          <a:xfrm>
            <a:off x="206375" y="2000250"/>
            <a:ext cx="2865438" cy="3590925"/>
            <a:chOff x="63500" y="2109806"/>
            <a:chExt cx="3162300" cy="3962400"/>
          </a:xfrm>
        </p:grpSpPr>
        <p:pic>
          <p:nvPicPr>
            <p:cNvPr id="12299" name="Picture 2" descr="http://www.scienceclarified.com/images/uesc_03_img0170.jpg"/>
            <p:cNvPicPr>
              <a:picLocks noChangeAspect="1" noChangeArrowheads="1"/>
            </p:cNvPicPr>
            <p:nvPr/>
          </p:nvPicPr>
          <p:blipFill>
            <a:blip r:embed="rId4" cstate="print"/>
            <a:srcRect/>
            <a:stretch>
              <a:fillRect/>
            </a:stretch>
          </p:blipFill>
          <p:spPr bwMode="auto">
            <a:xfrm>
              <a:off x="63500" y="2109806"/>
              <a:ext cx="3162300" cy="3962400"/>
            </a:xfrm>
            <a:prstGeom prst="rect">
              <a:avLst/>
            </a:prstGeom>
            <a:noFill/>
            <a:ln w="9525">
              <a:noFill/>
              <a:miter lim="800000"/>
              <a:headEnd/>
              <a:tailEnd/>
            </a:ln>
          </p:spPr>
        </p:pic>
        <p:sp>
          <p:nvSpPr>
            <p:cNvPr id="12300" name="14 CuadroTexto"/>
            <p:cNvSpPr txBox="1">
              <a:spLocks noChangeArrowheads="1"/>
            </p:cNvSpPr>
            <p:nvPr/>
          </p:nvSpPr>
          <p:spPr bwMode="auto">
            <a:xfrm>
              <a:off x="785786" y="5631436"/>
              <a:ext cx="1857388" cy="373630"/>
            </a:xfrm>
            <a:prstGeom prst="rect">
              <a:avLst/>
            </a:prstGeom>
            <a:noFill/>
            <a:ln w="9525">
              <a:noFill/>
              <a:miter lim="800000"/>
              <a:headEnd/>
              <a:tailEnd/>
            </a:ln>
          </p:spPr>
          <p:txBody>
            <a:bodyPr>
              <a:spAutoFit/>
            </a:bodyPr>
            <a:lstStyle/>
            <a:p>
              <a:r>
                <a:rPr lang="es-ES" sz="1600">
                  <a:solidFill>
                    <a:schemeClr val="bg1"/>
                  </a:solidFill>
                </a:rPr>
                <a:t>Sodium chloride</a:t>
              </a:r>
            </a:p>
          </p:txBody>
        </p:sp>
      </p:grpSp>
      <p:sp>
        <p:nvSpPr>
          <p:cNvPr id="12296" name="15 CuadroTexto"/>
          <p:cNvSpPr txBox="1">
            <a:spLocks noChangeArrowheads="1"/>
          </p:cNvSpPr>
          <p:nvPr/>
        </p:nvSpPr>
        <p:spPr bwMode="auto">
          <a:xfrm>
            <a:off x="0" y="142875"/>
            <a:ext cx="9144000" cy="584200"/>
          </a:xfrm>
          <a:prstGeom prst="rect">
            <a:avLst/>
          </a:prstGeom>
          <a:noFill/>
          <a:ln w="9525">
            <a:noFill/>
            <a:miter lim="800000"/>
            <a:headEnd/>
            <a:tailEnd/>
          </a:ln>
        </p:spPr>
        <p:txBody>
          <a:bodyPr>
            <a:spAutoFit/>
          </a:bodyPr>
          <a:lstStyle/>
          <a:p>
            <a:pPr algn="ctr"/>
            <a:r>
              <a:rPr lang="es-ES" sz="3200"/>
              <a:t>MINERALS AND ROCKS</a:t>
            </a:r>
          </a:p>
        </p:txBody>
      </p:sp>
      <p:sp>
        <p:nvSpPr>
          <p:cNvPr id="12297" name="16 Rectángulo"/>
          <p:cNvSpPr>
            <a:spLocks noChangeArrowheads="1"/>
          </p:cNvSpPr>
          <p:nvPr/>
        </p:nvSpPr>
        <p:spPr bwMode="auto">
          <a:xfrm>
            <a:off x="3214688" y="1928813"/>
            <a:ext cx="5786437" cy="1016000"/>
          </a:xfrm>
          <a:prstGeom prst="rect">
            <a:avLst/>
          </a:prstGeom>
          <a:noFill/>
          <a:ln w="9525">
            <a:noFill/>
            <a:miter lim="800000"/>
            <a:headEnd/>
            <a:tailEnd/>
          </a:ln>
        </p:spPr>
        <p:txBody>
          <a:bodyPr>
            <a:spAutoFit/>
          </a:bodyPr>
          <a:lstStyle/>
          <a:p>
            <a:pPr algn="just"/>
            <a:r>
              <a:rPr lang="en-US" sz="2000"/>
              <a:t>The best way to define a rock is to say that it is an indefinite mixture of naturally occurring substances, mainly minerals.</a:t>
            </a:r>
            <a:endParaRPr lang="es-ES" sz="2000"/>
          </a:p>
        </p:txBody>
      </p:sp>
      <p:sp>
        <p:nvSpPr>
          <p:cNvPr id="18" name="1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CuadroTexto"/>
          <p:cNvSpPr txBox="1">
            <a:spLocks noChangeArrowheads="1"/>
          </p:cNvSpPr>
          <p:nvPr/>
        </p:nvSpPr>
        <p:spPr bwMode="auto">
          <a:xfrm>
            <a:off x="0" y="142875"/>
            <a:ext cx="9144000" cy="584200"/>
          </a:xfrm>
          <a:prstGeom prst="rect">
            <a:avLst/>
          </a:prstGeom>
          <a:noFill/>
          <a:ln w="9525">
            <a:noFill/>
            <a:miter lim="800000"/>
            <a:headEnd/>
            <a:tailEnd/>
          </a:ln>
        </p:spPr>
        <p:txBody>
          <a:bodyPr>
            <a:spAutoFit/>
          </a:bodyPr>
          <a:lstStyle/>
          <a:p>
            <a:pPr algn="ctr"/>
            <a:r>
              <a:rPr lang="es-ES" sz="3200"/>
              <a:t>TYPES OF ROCKS</a:t>
            </a:r>
          </a:p>
        </p:txBody>
      </p:sp>
      <p:sp>
        <p:nvSpPr>
          <p:cNvPr id="13315" name="3 Rectángulo"/>
          <p:cNvSpPr>
            <a:spLocks noChangeArrowheads="1"/>
          </p:cNvSpPr>
          <p:nvPr/>
        </p:nvSpPr>
        <p:spPr bwMode="auto">
          <a:xfrm>
            <a:off x="0" y="711200"/>
            <a:ext cx="9144000" cy="646113"/>
          </a:xfrm>
          <a:prstGeom prst="rect">
            <a:avLst/>
          </a:prstGeom>
          <a:noFill/>
          <a:ln w="9525">
            <a:noFill/>
            <a:miter lim="800000"/>
            <a:headEnd/>
            <a:tailEnd/>
          </a:ln>
        </p:spPr>
        <p:txBody>
          <a:bodyPr>
            <a:spAutoFit/>
          </a:bodyPr>
          <a:lstStyle/>
          <a:p>
            <a:pPr algn="just"/>
            <a:r>
              <a:rPr lang="en-US"/>
              <a:t>The three main types, or classes, of rocks are: </a:t>
            </a:r>
            <a:r>
              <a:rPr lang="en-US" b="1"/>
              <a:t>sedimentary</a:t>
            </a:r>
            <a:r>
              <a:rPr lang="en-US"/>
              <a:t>, </a:t>
            </a:r>
            <a:r>
              <a:rPr lang="en-US" b="1"/>
              <a:t>metamorphic</a:t>
            </a:r>
            <a:r>
              <a:rPr lang="en-US"/>
              <a:t>, and </a:t>
            </a:r>
            <a:r>
              <a:rPr lang="en-US" b="1"/>
              <a:t>igneous</a:t>
            </a:r>
            <a:r>
              <a:rPr lang="en-US"/>
              <a:t> and the differences among them have to do with how they are formed.</a:t>
            </a:r>
            <a:endParaRPr lang="es-ES"/>
          </a:p>
        </p:txBody>
      </p:sp>
      <p:sp>
        <p:nvSpPr>
          <p:cNvPr id="5" name="4 Rectángulo"/>
          <p:cNvSpPr/>
          <p:nvPr/>
        </p:nvSpPr>
        <p:spPr>
          <a:xfrm>
            <a:off x="80963" y="1785938"/>
            <a:ext cx="2879725" cy="4278312"/>
          </a:xfrm>
          <a:prstGeom prst="rect">
            <a:avLst/>
          </a:prstGeom>
          <a:solidFill>
            <a:schemeClr val="accent2">
              <a:lumMod val="20000"/>
              <a:lumOff val="80000"/>
            </a:schemeClr>
          </a:solidFill>
          <a:ln>
            <a:solidFill>
              <a:schemeClr val="tx1"/>
            </a:solidFill>
          </a:ln>
        </p:spPr>
        <p:txBody>
          <a:bodyPr>
            <a:spAutoFit/>
          </a:bodyPr>
          <a:lstStyle/>
          <a:p>
            <a:pPr algn="just">
              <a:defRPr/>
            </a:pPr>
            <a:r>
              <a:rPr lang="en-US" sz="1600" b="1" dirty="0"/>
              <a:t>Sedimentary rocks </a:t>
            </a:r>
            <a:r>
              <a:rPr lang="en-US" sz="1600" dirty="0"/>
              <a:t>are those which have been formed from particles of sand, shells, pebbles, and other fragments of materials. All these particles are called sediments. Gradually, the sediments accumulated in layers  over a long period of time hardens into rock. Generally, a sedimentary rock is fairly soft and may break apart or crumble easily. You can often see sand, pebbles, or </a:t>
            </a:r>
            <a:r>
              <a:rPr lang="en-US" sz="1600"/>
              <a:t>stones in rocks, </a:t>
            </a:r>
            <a:r>
              <a:rPr lang="en-US" sz="1600" dirty="0"/>
              <a:t>and it is usually the only type that contains fossils.  </a:t>
            </a:r>
            <a:endParaRPr lang="es-ES" sz="1600" dirty="0"/>
          </a:p>
        </p:txBody>
      </p:sp>
      <p:sp>
        <p:nvSpPr>
          <p:cNvPr id="6" name="5 Rectángulo"/>
          <p:cNvSpPr/>
          <p:nvPr/>
        </p:nvSpPr>
        <p:spPr>
          <a:xfrm>
            <a:off x="3071813" y="1801813"/>
            <a:ext cx="3000375" cy="4278312"/>
          </a:xfrm>
          <a:prstGeom prst="rect">
            <a:avLst/>
          </a:prstGeom>
          <a:solidFill>
            <a:schemeClr val="accent3">
              <a:lumMod val="20000"/>
              <a:lumOff val="80000"/>
            </a:schemeClr>
          </a:solidFill>
          <a:ln>
            <a:solidFill>
              <a:schemeClr val="tx1"/>
            </a:solidFill>
          </a:ln>
        </p:spPr>
        <p:txBody>
          <a:bodyPr>
            <a:spAutoFit/>
          </a:bodyPr>
          <a:lstStyle/>
          <a:p>
            <a:pPr algn="just">
              <a:defRPr/>
            </a:pPr>
            <a:r>
              <a:rPr lang="en-US" sz="1600" b="1" dirty="0"/>
              <a:t>Metamorphic rocks</a:t>
            </a:r>
            <a:r>
              <a:rPr lang="en-US" sz="1600" dirty="0"/>
              <a:t> are those which have been changed inside the Earth's crust by heat, pressure and chemical activity. Rocks do not melt, but they do change and crystals  form. Both igneous and sedimentary rocks can be metamorphosed. The rocks that result from these processes can be  identified by their striped or banded appearance. Besides, they may have shiny crystals, formed by minerals that grow slowly over time, on their surface.</a:t>
            </a:r>
            <a:endParaRPr lang="es-ES" sz="1600" dirty="0"/>
          </a:p>
        </p:txBody>
      </p:sp>
      <p:sp>
        <p:nvSpPr>
          <p:cNvPr id="7" name="6 Rectángulo"/>
          <p:cNvSpPr/>
          <p:nvPr/>
        </p:nvSpPr>
        <p:spPr>
          <a:xfrm>
            <a:off x="6192838" y="1784350"/>
            <a:ext cx="2879725" cy="4276725"/>
          </a:xfrm>
          <a:prstGeom prst="rect">
            <a:avLst/>
          </a:prstGeom>
          <a:solidFill>
            <a:schemeClr val="accent4">
              <a:lumMod val="20000"/>
              <a:lumOff val="80000"/>
            </a:schemeClr>
          </a:solidFill>
          <a:ln>
            <a:solidFill>
              <a:schemeClr val="tx1"/>
            </a:solidFill>
          </a:ln>
        </p:spPr>
        <p:txBody>
          <a:bodyPr>
            <a:spAutoFit/>
          </a:bodyPr>
          <a:lstStyle/>
          <a:p>
            <a:pPr algn="just">
              <a:defRPr/>
            </a:pPr>
            <a:r>
              <a:rPr lang="en-US" sz="1600" b="1" dirty="0"/>
              <a:t>Igneous rocks </a:t>
            </a:r>
            <a:r>
              <a:rPr lang="en-US" sz="1600" dirty="0"/>
              <a:t>are those which have been formed when magma (molten rock  within the earth) cools and hardens. Sometimes, the magma cools inside the earth and crystals form, and other times it erupts on the surface from volcanoes (in this case, it is called lava). When lava cools very quickly, no crystals form,  the rock is shiny and it looks as if it was glass. Sometimes, gas bubbles are trapped in the rock during the cooling process, leaving tiny holes in the rock.</a:t>
            </a:r>
            <a:endParaRPr lang="es-ES" sz="1600" dirty="0"/>
          </a:p>
        </p:txBody>
      </p:sp>
      <p:sp>
        <p:nvSpPr>
          <p:cNvPr id="13319" name="7 Rectángulo"/>
          <p:cNvSpPr>
            <a:spLocks noChangeArrowheads="1"/>
          </p:cNvSpPr>
          <p:nvPr/>
        </p:nvSpPr>
        <p:spPr bwMode="auto">
          <a:xfrm>
            <a:off x="785813" y="1357313"/>
            <a:ext cx="1838325" cy="369887"/>
          </a:xfrm>
          <a:prstGeom prst="rect">
            <a:avLst/>
          </a:prstGeom>
          <a:noFill/>
          <a:ln w="9525">
            <a:noFill/>
            <a:miter lim="800000"/>
            <a:headEnd/>
            <a:tailEnd/>
          </a:ln>
        </p:spPr>
        <p:txBody>
          <a:bodyPr wrap="none">
            <a:spAutoFit/>
          </a:bodyPr>
          <a:lstStyle/>
          <a:p>
            <a:r>
              <a:rPr lang="en-US" b="1"/>
              <a:t>SEDIMENTARY</a:t>
            </a:r>
            <a:endParaRPr lang="es-ES"/>
          </a:p>
        </p:txBody>
      </p:sp>
      <p:sp>
        <p:nvSpPr>
          <p:cNvPr id="13320" name="8 Rectángulo"/>
          <p:cNvSpPr>
            <a:spLocks noChangeArrowheads="1"/>
          </p:cNvSpPr>
          <p:nvPr/>
        </p:nvSpPr>
        <p:spPr bwMode="auto">
          <a:xfrm>
            <a:off x="3214688" y="1357313"/>
            <a:ext cx="1911350" cy="369887"/>
          </a:xfrm>
          <a:prstGeom prst="rect">
            <a:avLst/>
          </a:prstGeom>
          <a:noFill/>
          <a:ln w="9525">
            <a:noFill/>
            <a:miter lim="800000"/>
            <a:headEnd/>
            <a:tailEnd/>
          </a:ln>
        </p:spPr>
        <p:txBody>
          <a:bodyPr wrap="none">
            <a:spAutoFit/>
          </a:bodyPr>
          <a:lstStyle/>
          <a:p>
            <a:r>
              <a:rPr lang="en-US" b="1"/>
              <a:t>METAMORPHIC</a:t>
            </a:r>
            <a:endParaRPr lang="es-ES"/>
          </a:p>
        </p:txBody>
      </p:sp>
      <p:sp>
        <p:nvSpPr>
          <p:cNvPr id="13321" name="9 Rectángulo"/>
          <p:cNvSpPr>
            <a:spLocks noChangeArrowheads="1"/>
          </p:cNvSpPr>
          <p:nvPr/>
        </p:nvSpPr>
        <p:spPr bwMode="auto">
          <a:xfrm>
            <a:off x="6537325" y="1357313"/>
            <a:ext cx="1249363" cy="369887"/>
          </a:xfrm>
          <a:prstGeom prst="rect">
            <a:avLst/>
          </a:prstGeom>
          <a:noFill/>
          <a:ln w="9525">
            <a:noFill/>
            <a:miter lim="800000"/>
            <a:headEnd/>
            <a:tailEnd/>
          </a:ln>
        </p:spPr>
        <p:txBody>
          <a:bodyPr wrap="none">
            <a:spAutoFit/>
          </a:bodyPr>
          <a:lstStyle/>
          <a:p>
            <a:r>
              <a:rPr lang="en-US" b="1"/>
              <a:t>IGNEOUS</a:t>
            </a:r>
            <a:endParaRPr lang="es-ES"/>
          </a:p>
        </p:txBody>
      </p:sp>
      <p:sp>
        <p:nvSpPr>
          <p:cNvPr id="11" name="10 Rectángulo"/>
          <p:cNvSpPr/>
          <p:nvPr/>
        </p:nvSpPr>
        <p:spPr>
          <a:xfrm>
            <a:off x="71438" y="6234113"/>
            <a:ext cx="2879725" cy="584200"/>
          </a:xfrm>
          <a:prstGeom prst="rect">
            <a:avLst/>
          </a:prstGeom>
          <a:solidFill>
            <a:schemeClr val="accent2">
              <a:lumMod val="40000"/>
              <a:lumOff val="60000"/>
            </a:schemeClr>
          </a:solidFill>
          <a:ln>
            <a:solidFill>
              <a:schemeClr val="tx1"/>
            </a:solidFill>
          </a:ln>
        </p:spPr>
        <p:txBody>
          <a:bodyPr>
            <a:spAutoFit/>
          </a:bodyPr>
          <a:lstStyle/>
          <a:p>
            <a:pPr>
              <a:defRPr/>
            </a:pPr>
            <a:r>
              <a:rPr lang="en-US" sz="1600" b="1" dirty="0"/>
              <a:t>Conglomerate,  limestone, sandstone, slate, clay</a:t>
            </a:r>
            <a:endParaRPr lang="es-ES" sz="1600" b="1" dirty="0"/>
          </a:p>
        </p:txBody>
      </p:sp>
      <p:sp>
        <p:nvSpPr>
          <p:cNvPr id="12" name="11 Rectángulo"/>
          <p:cNvSpPr/>
          <p:nvPr/>
        </p:nvSpPr>
        <p:spPr>
          <a:xfrm>
            <a:off x="3071813" y="6215063"/>
            <a:ext cx="2998787" cy="584200"/>
          </a:xfrm>
          <a:prstGeom prst="rect">
            <a:avLst/>
          </a:prstGeom>
          <a:solidFill>
            <a:schemeClr val="accent3">
              <a:lumMod val="40000"/>
              <a:lumOff val="60000"/>
            </a:schemeClr>
          </a:solidFill>
          <a:ln>
            <a:solidFill>
              <a:schemeClr val="tx1"/>
            </a:solidFill>
          </a:ln>
        </p:spPr>
        <p:txBody>
          <a:bodyPr>
            <a:spAutoFit/>
          </a:bodyPr>
          <a:lstStyle/>
          <a:p>
            <a:pPr>
              <a:defRPr/>
            </a:pPr>
            <a:r>
              <a:rPr lang="en-US" sz="1600" b="1" dirty="0"/>
              <a:t>Gneiss, marble</a:t>
            </a:r>
          </a:p>
          <a:p>
            <a:pPr>
              <a:defRPr/>
            </a:pPr>
            <a:r>
              <a:rPr lang="en-US" sz="1600" b="1" dirty="0"/>
              <a:t> </a:t>
            </a:r>
            <a:endParaRPr lang="es-ES" sz="1600" b="1" dirty="0"/>
          </a:p>
        </p:txBody>
      </p:sp>
      <p:sp>
        <p:nvSpPr>
          <p:cNvPr id="13" name="12 Rectángulo"/>
          <p:cNvSpPr/>
          <p:nvPr/>
        </p:nvSpPr>
        <p:spPr>
          <a:xfrm>
            <a:off x="6215063" y="6234113"/>
            <a:ext cx="2879725" cy="584200"/>
          </a:xfrm>
          <a:prstGeom prst="rect">
            <a:avLst/>
          </a:prstGeom>
          <a:solidFill>
            <a:schemeClr val="accent4">
              <a:lumMod val="40000"/>
              <a:lumOff val="60000"/>
            </a:schemeClr>
          </a:solidFill>
          <a:ln>
            <a:solidFill>
              <a:schemeClr val="tx1"/>
            </a:solidFill>
          </a:ln>
        </p:spPr>
        <p:txBody>
          <a:bodyPr>
            <a:spAutoFit/>
          </a:bodyPr>
          <a:lstStyle/>
          <a:p>
            <a:pPr>
              <a:defRPr/>
            </a:pPr>
            <a:r>
              <a:rPr lang="en-US" sz="1600" b="1" dirty="0"/>
              <a:t>Basalt , obsidian, granite, pumice</a:t>
            </a:r>
            <a:endParaRPr lang="es-ES" sz="1600" b="1" dirty="0"/>
          </a:p>
        </p:txBody>
      </p:sp>
      <p:sp>
        <p:nvSpPr>
          <p:cNvPr id="14" name="13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13 Grupo"/>
          <p:cNvGrpSpPr>
            <a:grpSpLocks/>
          </p:cNvGrpSpPr>
          <p:nvPr/>
        </p:nvGrpSpPr>
        <p:grpSpPr bwMode="auto">
          <a:xfrm>
            <a:off x="0" y="630238"/>
            <a:ext cx="9072563" cy="6156325"/>
            <a:chOff x="0" y="285728"/>
            <a:chExt cx="9072594" cy="6155810"/>
          </a:xfrm>
        </p:grpSpPr>
        <p:pic>
          <p:nvPicPr>
            <p:cNvPr id="14341" name="Picture 4" descr="http://flexiblelearning.auckland.ac.nz/rocks_minerals/rocks/images/conglomerate2.jpg"/>
            <p:cNvPicPr>
              <a:picLocks noChangeAspect="1" noChangeArrowheads="1"/>
            </p:cNvPicPr>
            <p:nvPr/>
          </p:nvPicPr>
          <p:blipFill>
            <a:blip r:embed="rId3" cstate="print"/>
            <a:srcRect/>
            <a:stretch>
              <a:fillRect/>
            </a:stretch>
          </p:blipFill>
          <p:spPr bwMode="auto">
            <a:xfrm>
              <a:off x="142844" y="285728"/>
              <a:ext cx="3028034" cy="2160000"/>
            </a:xfrm>
            <a:prstGeom prst="rect">
              <a:avLst/>
            </a:prstGeom>
            <a:noFill/>
            <a:ln w="9525">
              <a:noFill/>
              <a:miter lim="800000"/>
              <a:headEnd/>
              <a:tailEnd/>
            </a:ln>
          </p:spPr>
        </p:pic>
        <p:pic>
          <p:nvPicPr>
            <p:cNvPr id="14342" name="Picture 8" descr="http://flexiblelearning.auckland.ac.nz/rocks_minerals/rocks/images/limestone-fine.jpg"/>
            <p:cNvPicPr>
              <a:picLocks noChangeAspect="1" noChangeArrowheads="1"/>
            </p:cNvPicPr>
            <p:nvPr/>
          </p:nvPicPr>
          <p:blipFill>
            <a:blip r:embed="rId4" cstate="print"/>
            <a:srcRect/>
            <a:stretch>
              <a:fillRect/>
            </a:stretch>
          </p:blipFill>
          <p:spPr bwMode="auto">
            <a:xfrm>
              <a:off x="3409186" y="340306"/>
              <a:ext cx="2663012" cy="2160000"/>
            </a:xfrm>
            <a:prstGeom prst="rect">
              <a:avLst/>
            </a:prstGeom>
            <a:noFill/>
            <a:ln w="9525">
              <a:noFill/>
              <a:miter lim="800000"/>
              <a:headEnd/>
              <a:tailEnd/>
            </a:ln>
          </p:spPr>
        </p:pic>
        <p:pic>
          <p:nvPicPr>
            <p:cNvPr id="14343" name="Picture 14" descr="http://www.kalipedia.com/kalipediamedia/cienciasnaturales/media/200704/17/tierrayuniverso/20070417klpcnatun_177.Ies.SCO.jpg"/>
            <p:cNvPicPr>
              <a:picLocks noChangeAspect="1" noChangeArrowheads="1"/>
            </p:cNvPicPr>
            <p:nvPr/>
          </p:nvPicPr>
          <p:blipFill>
            <a:blip r:embed="rId5" cstate="print"/>
            <a:srcRect/>
            <a:stretch>
              <a:fillRect/>
            </a:stretch>
          </p:blipFill>
          <p:spPr bwMode="auto">
            <a:xfrm rot="5400000">
              <a:off x="6511659" y="-33337"/>
              <a:ext cx="2241869" cy="2880000"/>
            </a:xfrm>
            <a:prstGeom prst="rect">
              <a:avLst/>
            </a:prstGeom>
            <a:noFill/>
            <a:ln w="9525">
              <a:noFill/>
              <a:miter lim="800000"/>
              <a:headEnd/>
              <a:tailEnd/>
            </a:ln>
          </p:spPr>
        </p:pic>
        <p:pic>
          <p:nvPicPr>
            <p:cNvPr id="14344" name="Picture 20" descr="http://www.atika.cl/vitrina/img/p/355-452-large.jpg"/>
            <p:cNvPicPr>
              <a:picLocks noChangeAspect="1" noChangeArrowheads="1"/>
            </p:cNvPicPr>
            <p:nvPr/>
          </p:nvPicPr>
          <p:blipFill>
            <a:blip r:embed="rId6" cstate="print"/>
            <a:srcRect/>
            <a:stretch>
              <a:fillRect/>
            </a:stretch>
          </p:blipFill>
          <p:spPr bwMode="auto">
            <a:xfrm>
              <a:off x="0" y="3429000"/>
              <a:ext cx="2772000" cy="2772000"/>
            </a:xfrm>
            <a:prstGeom prst="rect">
              <a:avLst/>
            </a:prstGeom>
            <a:noFill/>
            <a:ln w="9525">
              <a:noFill/>
              <a:miter lim="800000"/>
              <a:headEnd/>
              <a:tailEnd/>
            </a:ln>
          </p:spPr>
        </p:pic>
        <p:sp>
          <p:nvSpPr>
            <p:cNvPr id="14345" name="5 CuadroTexto"/>
            <p:cNvSpPr txBox="1">
              <a:spLocks noChangeArrowheads="1"/>
            </p:cNvSpPr>
            <p:nvPr/>
          </p:nvSpPr>
          <p:spPr bwMode="auto">
            <a:xfrm>
              <a:off x="714348" y="2643182"/>
              <a:ext cx="1571636" cy="369332"/>
            </a:xfrm>
            <a:prstGeom prst="rect">
              <a:avLst/>
            </a:prstGeom>
            <a:noFill/>
            <a:ln w="9525">
              <a:noFill/>
              <a:miter lim="800000"/>
              <a:headEnd/>
              <a:tailEnd/>
            </a:ln>
          </p:spPr>
          <p:txBody>
            <a:bodyPr>
              <a:spAutoFit/>
            </a:bodyPr>
            <a:lstStyle/>
            <a:p>
              <a:r>
                <a:rPr lang="es-ES"/>
                <a:t>conglomerate</a:t>
              </a:r>
            </a:p>
          </p:txBody>
        </p:sp>
        <p:sp>
          <p:nvSpPr>
            <p:cNvPr id="14346" name="6 CuadroTexto"/>
            <p:cNvSpPr txBox="1">
              <a:spLocks noChangeArrowheads="1"/>
            </p:cNvSpPr>
            <p:nvPr/>
          </p:nvSpPr>
          <p:spPr bwMode="auto">
            <a:xfrm>
              <a:off x="3643306" y="2643182"/>
              <a:ext cx="1214446" cy="369332"/>
            </a:xfrm>
            <a:prstGeom prst="rect">
              <a:avLst/>
            </a:prstGeom>
            <a:noFill/>
            <a:ln w="9525">
              <a:noFill/>
              <a:miter lim="800000"/>
              <a:headEnd/>
              <a:tailEnd/>
            </a:ln>
          </p:spPr>
          <p:txBody>
            <a:bodyPr>
              <a:spAutoFit/>
            </a:bodyPr>
            <a:lstStyle/>
            <a:p>
              <a:r>
                <a:rPr lang="es-ES"/>
                <a:t>limestone</a:t>
              </a:r>
            </a:p>
          </p:txBody>
        </p:sp>
        <p:sp>
          <p:nvSpPr>
            <p:cNvPr id="14347" name="7 CuadroTexto"/>
            <p:cNvSpPr txBox="1">
              <a:spLocks noChangeArrowheads="1"/>
            </p:cNvSpPr>
            <p:nvPr/>
          </p:nvSpPr>
          <p:spPr bwMode="auto">
            <a:xfrm>
              <a:off x="6858016" y="2643182"/>
              <a:ext cx="857256" cy="369332"/>
            </a:xfrm>
            <a:prstGeom prst="rect">
              <a:avLst/>
            </a:prstGeom>
            <a:noFill/>
            <a:ln w="9525">
              <a:noFill/>
              <a:miter lim="800000"/>
              <a:headEnd/>
              <a:tailEnd/>
            </a:ln>
          </p:spPr>
          <p:txBody>
            <a:bodyPr>
              <a:spAutoFit/>
            </a:bodyPr>
            <a:lstStyle/>
            <a:p>
              <a:r>
                <a:rPr lang="es-ES"/>
                <a:t>gneiss</a:t>
              </a:r>
            </a:p>
          </p:txBody>
        </p:sp>
        <p:pic>
          <p:nvPicPr>
            <p:cNvPr id="14348" name="Picture 2" descr="http://upload.wikimedia.org/wikipedia/commons/c/c5/Olivine_basalt.jpg"/>
            <p:cNvPicPr>
              <a:picLocks noChangeAspect="1" noChangeArrowheads="1"/>
            </p:cNvPicPr>
            <p:nvPr/>
          </p:nvPicPr>
          <p:blipFill>
            <a:blip r:embed="rId7" cstate="print"/>
            <a:srcRect/>
            <a:stretch>
              <a:fillRect/>
            </a:stretch>
          </p:blipFill>
          <p:spPr bwMode="auto">
            <a:xfrm>
              <a:off x="3206772" y="3500438"/>
              <a:ext cx="2579674" cy="2433492"/>
            </a:xfrm>
            <a:prstGeom prst="rect">
              <a:avLst/>
            </a:prstGeom>
            <a:noFill/>
            <a:ln w="9525">
              <a:noFill/>
              <a:miter lim="800000"/>
              <a:headEnd/>
              <a:tailEnd/>
            </a:ln>
          </p:spPr>
        </p:pic>
        <p:pic>
          <p:nvPicPr>
            <p:cNvPr id="14349" name="Picture 4" descr="http://threadtails.files.wordpress.com/2009/04/obsidian.jpg"/>
            <p:cNvPicPr>
              <a:picLocks noChangeAspect="1" noChangeArrowheads="1"/>
            </p:cNvPicPr>
            <p:nvPr/>
          </p:nvPicPr>
          <p:blipFill>
            <a:blip r:embed="rId8" cstate="print"/>
            <a:srcRect/>
            <a:stretch>
              <a:fillRect/>
            </a:stretch>
          </p:blipFill>
          <p:spPr bwMode="auto">
            <a:xfrm>
              <a:off x="6278606" y="3357562"/>
              <a:ext cx="2722550" cy="2722550"/>
            </a:xfrm>
            <a:prstGeom prst="rect">
              <a:avLst/>
            </a:prstGeom>
            <a:noFill/>
            <a:ln w="9525">
              <a:noFill/>
              <a:miter lim="800000"/>
              <a:headEnd/>
              <a:tailEnd/>
            </a:ln>
          </p:spPr>
        </p:pic>
        <p:sp>
          <p:nvSpPr>
            <p:cNvPr id="14350" name="10 CuadroTexto"/>
            <p:cNvSpPr txBox="1">
              <a:spLocks noChangeArrowheads="1"/>
            </p:cNvSpPr>
            <p:nvPr/>
          </p:nvSpPr>
          <p:spPr bwMode="auto">
            <a:xfrm>
              <a:off x="3795706" y="6060064"/>
              <a:ext cx="847732" cy="369332"/>
            </a:xfrm>
            <a:prstGeom prst="rect">
              <a:avLst/>
            </a:prstGeom>
            <a:noFill/>
            <a:ln w="9525">
              <a:noFill/>
              <a:miter lim="800000"/>
              <a:headEnd/>
              <a:tailEnd/>
            </a:ln>
          </p:spPr>
          <p:txBody>
            <a:bodyPr>
              <a:spAutoFit/>
            </a:bodyPr>
            <a:lstStyle/>
            <a:p>
              <a:r>
                <a:rPr lang="es-ES"/>
                <a:t>basalt</a:t>
              </a:r>
            </a:p>
          </p:txBody>
        </p:sp>
        <p:sp>
          <p:nvSpPr>
            <p:cNvPr id="14351" name="11 CuadroTexto"/>
            <p:cNvSpPr txBox="1">
              <a:spLocks noChangeArrowheads="1"/>
            </p:cNvSpPr>
            <p:nvPr/>
          </p:nvSpPr>
          <p:spPr bwMode="auto">
            <a:xfrm>
              <a:off x="6858016" y="6072206"/>
              <a:ext cx="1071570" cy="369332"/>
            </a:xfrm>
            <a:prstGeom prst="rect">
              <a:avLst/>
            </a:prstGeom>
            <a:noFill/>
            <a:ln w="9525">
              <a:noFill/>
              <a:miter lim="800000"/>
              <a:headEnd/>
              <a:tailEnd/>
            </a:ln>
          </p:spPr>
          <p:txBody>
            <a:bodyPr>
              <a:spAutoFit/>
            </a:bodyPr>
            <a:lstStyle/>
            <a:p>
              <a:r>
                <a:rPr lang="es-ES"/>
                <a:t>obsidian</a:t>
              </a:r>
            </a:p>
          </p:txBody>
        </p:sp>
        <p:sp>
          <p:nvSpPr>
            <p:cNvPr id="14352" name="12 CuadroTexto"/>
            <p:cNvSpPr txBox="1">
              <a:spLocks noChangeArrowheads="1"/>
            </p:cNvSpPr>
            <p:nvPr/>
          </p:nvSpPr>
          <p:spPr bwMode="auto">
            <a:xfrm>
              <a:off x="714348" y="6072206"/>
              <a:ext cx="1000132" cy="369332"/>
            </a:xfrm>
            <a:prstGeom prst="rect">
              <a:avLst/>
            </a:prstGeom>
            <a:noFill/>
            <a:ln w="9525">
              <a:noFill/>
              <a:miter lim="800000"/>
              <a:headEnd/>
              <a:tailEnd/>
            </a:ln>
          </p:spPr>
          <p:txBody>
            <a:bodyPr>
              <a:spAutoFit/>
            </a:bodyPr>
            <a:lstStyle/>
            <a:p>
              <a:r>
                <a:rPr lang="es-ES"/>
                <a:t>marble</a:t>
              </a:r>
            </a:p>
          </p:txBody>
        </p:sp>
      </p:grpSp>
      <p:sp>
        <p:nvSpPr>
          <p:cNvPr id="14339" name="14 CuadroTexto"/>
          <p:cNvSpPr txBox="1">
            <a:spLocks noChangeArrowheads="1"/>
          </p:cNvSpPr>
          <p:nvPr/>
        </p:nvSpPr>
        <p:spPr bwMode="auto">
          <a:xfrm>
            <a:off x="2286000" y="0"/>
            <a:ext cx="4429125" cy="584200"/>
          </a:xfrm>
          <a:prstGeom prst="rect">
            <a:avLst/>
          </a:prstGeom>
          <a:noFill/>
          <a:ln w="9525">
            <a:noFill/>
            <a:miter lim="800000"/>
            <a:headEnd/>
            <a:tailEnd/>
          </a:ln>
        </p:spPr>
        <p:txBody>
          <a:bodyPr>
            <a:spAutoFit/>
          </a:bodyPr>
          <a:lstStyle/>
          <a:p>
            <a:pPr algn="ctr"/>
            <a:r>
              <a:rPr lang="es-ES" sz="3200"/>
              <a:t>SOME ROCKS</a:t>
            </a:r>
          </a:p>
        </p:txBody>
      </p:sp>
      <p:sp>
        <p:nvSpPr>
          <p:cNvPr id="16" name="15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0 CuadroTexto"/>
          <p:cNvSpPr txBox="1">
            <a:spLocks noChangeArrowheads="1"/>
          </p:cNvSpPr>
          <p:nvPr/>
        </p:nvSpPr>
        <p:spPr bwMode="auto">
          <a:xfrm>
            <a:off x="5500688" y="2714625"/>
            <a:ext cx="1079500" cy="1260475"/>
          </a:xfrm>
          <a:prstGeom prst="rect">
            <a:avLst/>
          </a:prstGeom>
          <a:solidFill>
            <a:schemeClr val="bg1"/>
          </a:solidFill>
          <a:ln w="9525">
            <a:noFill/>
            <a:miter lim="800000"/>
            <a:headEnd/>
            <a:tailEnd/>
          </a:ln>
        </p:spPr>
        <p:txBody>
          <a:bodyPr>
            <a:spAutoFit/>
          </a:bodyPr>
          <a:lstStyle/>
          <a:p>
            <a:endParaRPr lang="es-ES"/>
          </a:p>
        </p:txBody>
      </p:sp>
      <p:sp>
        <p:nvSpPr>
          <p:cNvPr id="15363" name="3 Rectángulo"/>
          <p:cNvSpPr>
            <a:spLocks noChangeArrowheads="1"/>
          </p:cNvSpPr>
          <p:nvPr/>
        </p:nvSpPr>
        <p:spPr bwMode="auto">
          <a:xfrm>
            <a:off x="0" y="2143125"/>
            <a:ext cx="3857625" cy="3416300"/>
          </a:xfrm>
          <a:prstGeom prst="rect">
            <a:avLst/>
          </a:prstGeom>
          <a:noFill/>
          <a:ln w="9525">
            <a:noFill/>
            <a:miter lim="800000"/>
            <a:headEnd/>
            <a:tailEnd/>
          </a:ln>
        </p:spPr>
        <p:txBody>
          <a:bodyPr>
            <a:spAutoFit/>
          </a:bodyPr>
          <a:lstStyle/>
          <a:p>
            <a:pPr algn="just"/>
            <a:r>
              <a:rPr lang="en-US" sz="2400"/>
              <a:t>Igneous rock can change into sedimentary rock or into metamorphic rock. Sedimentary rock can change into metamorphic rock or into igneous rock. Metamorphic rock can change into igneous or sedimentary rock.</a:t>
            </a:r>
            <a:endParaRPr lang="es-ES" sz="2400"/>
          </a:p>
        </p:txBody>
      </p:sp>
      <p:sp>
        <p:nvSpPr>
          <p:cNvPr id="15364" name="5 CuadroTexto"/>
          <p:cNvSpPr txBox="1">
            <a:spLocks noChangeArrowheads="1"/>
          </p:cNvSpPr>
          <p:nvPr/>
        </p:nvSpPr>
        <p:spPr bwMode="auto">
          <a:xfrm>
            <a:off x="2286000" y="0"/>
            <a:ext cx="4429125" cy="584200"/>
          </a:xfrm>
          <a:prstGeom prst="rect">
            <a:avLst/>
          </a:prstGeom>
          <a:noFill/>
          <a:ln w="9525">
            <a:noFill/>
            <a:miter lim="800000"/>
            <a:headEnd/>
            <a:tailEnd/>
          </a:ln>
        </p:spPr>
        <p:txBody>
          <a:bodyPr>
            <a:spAutoFit/>
          </a:bodyPr>
          <a:lstStyle/>
          <a:p>
            <a:pPr algn="ctr"/>
            <a:r>
              <a:rPr lang="es-ES" sz="3200"/>
              <a:t>THE ROCK CYCLE</a:t>
            </a:r>
          </a:p>
        </p:txBody>
      </p:sp>
      <p:pic>
        <p:nvPicPr>
          <p:cNvPr id="15365" name="6 Imagen" descr="Captura.JPG"/>
          <p:cNvPicPr>
            <a:picLocks noChangeAspect="1"/>
          </p:cNvPicPr>
          <p:nvPr/>
        </p:nvPicPr>
        <p:blipFill>
          <a:blip r:embed="rId3" cstate="print"/>
          <a:srcRect/>
          <a:stretch>
            <a:fillRect/>
          </a:stretch>
        </p:blipFill>
        <p:spPr bwMode="auto">
          <a:xfrm>
            <a:off x="4000500" y="2028825"/>
            <a:ext cx="4929188" cy="4543425"/>
          </a:xfrm>
          <a:prstGeom prst="rect">
            <a:avLst/>
          </a:prstGeom>
          <a:noFill/>
          <a:ln w="9525">
            <a:noFill/>
            <a:miter lim="800000"/>
            <a:headEnd/>
            <a:tailEnd/>
          </a:ln>
        </p:spPr>
      </p:pic>
      <p:sp>
        <p:nvSpPr>
          <p:cNvPr id="15366" name="7 Rectángulo"/>
          <p:cNvSpPr>
            <a:spLocks noChangeArrowheads="1"/>
          </p:cNvSpPr>
          <p:nvPr/>
        </p:nvSpPr>
        <p:spPr bwMode="auto">
          <a:xfrm>
            <a:off x="0" y="928688"/>
            <a:ext cx="5591175" cy="461962"/>
          </a:xfrm>
          <a:prstGeom prst="rect">
            <a:avLst/>
          </a:prstGeom>
          <a:noFill/>
          <a:ln w="9525">
            <a:noFill/>
            <a:miter lim="800000"/>
            <a:headEnd/>
            <a:tailEnd/>
          </a:ln>
        </p:spPr>
        <p:txBody>
          <a:bodyPr wrap="none">
            <a:spAutoFit/>
          </a:bodyPr>
          <a:lstStyle/>
          <a:p>
            <a:r>
              <a:rPr lang="en-US" sz="2400" b="1"/>
              <a:t>The Rock Cycle</a:t>
            </a:r>
            <a:r>
              <a:rPr lang="en-US" sz="2400"/>
              <a:t> is a group of changes.</a:t>
            </a:r>
            <a:endParaRPr lang="es-ES" sz="2400"/>
          </a:p>
        </p:txBody>
      </p:sp>
      <p:sp>
        <p:nvSpPr>
          <p:cNvPr id="15367" name="8 CuadroTexto"/>
          <p:cNvSpPr txBox="1">
            <a:spLocks noChangeArrowheads="1"/>
          </p:cNvSpPr>
          <p:nvPr/>
        </p:nvSpPr>
        <p:spPr bwMode="auto">
          <a:xfrm>
            <a:off x="3929063" y="1681163"/>
            <a:ext cx="3000375" cy="461962"/>
          </a:xfrm>
          <a:prstGeom prst="rect">
            <a:avLst/>
          </a:prstGeom>
          <a:noFill/>
          <a:ln w="9525">
            <a:noFill/>
            <a:miter lim="800000"/>
            <a:headEnd/>
            <a:tailEnd/>
          </a:ln>
        </p:spPr>
        <p:txBody>
          <a:bodyPr>
            <a:spAutoFit/>
          </a:bodyPr>
          <a:lstStyle/>
          <a:p>
            <a:r>
              <a:rPr lang="es-ES" sz="2400" b="1">
                <a:solidFill>
                  <a:srgbClr val="FF0000"/>
                </a:solidFill>
              </a:rPr>
              <a:t>THE ROCK CYCLE</a:t>
            </a:r>
          </a:p>
        </p:txBody>
      </p:sp>
      <p:sp>
        <p:nvSpPr>
          <p:cNvPr id="10" name="9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CuadroTexto"/>
          <p:cNvSpPr txBox="1">
            <a:spLocks noChangeArrowheads="1"/>
          </p:cNvSpPr>
          <p:nvPr/>
        </p:nvSpPr>
        <p:spPr bwMode="auto">
          <a:xfrm>
            <a:off x="2286000" y="0"/>
            <a:ext cx="4429125" cy="584200"/>
          </a:xfrm>
          <a:prstGeom prst="rect">
            <a:avLst/>
          </a:prstGeom>
          <a:noFill/>
          <a:ln w="9525">
            <a:noFill/>
            <a:miter lim="800000"/>
            <a:headEnd/>
            <a:tailEnd/>
          </a:ln>
        </p:spPr>
        <p:txBody>
          <a:bodyPr>
            <a:spAutoFit/>
          </a:bodyPr>
          <a:lstStyle/>
          <a:p>
            <a:pPr algn="ctr"/>
            <a:r>
              <a:rPr lang="es-ES" sz="3200"/>
              <a:t>THE ATMOSPHERE</a:t>
            </a:r>
          </a:p>
        </p:txBody>
      </p:sp>
      <p:sp>
        <p:nvSpPr>
          <p:cNvPr id="16387" name="10 Rectángulo"/>
          <p:cNvSpPr>
            <a:spLocks noChangeArrowheads="1"/>
          </p:cNvSpPr>
          <p:nvPr/>
        </p:nvSpPr>
        <p:spPr bwMode="auto">
          <a:xfrm>
            <a:off x="0" y="642938"/>
            <a:ext cx="9144000" cy="1570037"/>
          </a:xfrm>
          <a:prstGeom prst="rect">
            <a:avLst/>
          </a:prstGeom>
          <a:noFill/>
          <a:ln w="9525">
            <a:noFill/>
            <a:miter lim="800000"/>
            <a:headEnd/>
            <a:tailEnd/>
          </a:ln>
        </p:spPr>
        <p:txBody>
          <a:bodyPr>
            <a:spAutoFit/>
          </a:bodyPr>
          <a:lstStyle/>
          <a:p>
            <a:pPr algn="just"/>
            <a:r>
              <a:rPr lang="en-GB" sz="2400"/>
              <a:t>The Earth is surrounded by all kind of gases. </a:t>
            </a:r>
          </a:p>
          <a:p>
            <a:pPr algn="just"/>
            <a:r>
              <a:rPr lang="en-GB" sz="2400"/>
              <a:t>This layer is called  atmosphere. Without this atmosphere life on Earth is not possible. The atmosphere gives us air, water, warmth and protects us against harmful sun rays and against meteorites. </a:t>
            </a:r>
          </a:p>
        </p:txBody>
      </p:sp>
      <p:pic>
        <p:nvPicPr>
          <p:cNvPr id="16388" name="Picture 4" descr="http://www.pacificislandtravel.com/nature_gallery/atmosphere3.gif"/>
          <p:cNvPicPr>
            <a:picLocks noChangeAspect="1" noChangeArrowheads="1"/>
          </p:cNvPicPr>
          <p:nvPr/>
        </p:nvPicPr>
        <p:blipFill>
          <a:blip r:embed="rId3" cstate="print"/>
          <a:srcRect/>
          <a:stretch>
            <a:fillRect/>
          </a:stretch>
        </p:blipFill>
        <p:spPr bwMode="auto">
          <a:xfrm>
            <a:off x="3921125" y="2538413"/>
            <a:ext cx="5008563" cy="3390900"/>
          </a:xfrm>
          <a:prstGeom prst="rect">
            <a:avLst/>
          </a:prstGeom>
          <a:noFill/>
          <a:ln w="9525">
            <a:noFill/>
            <a:miter lim="800000"/>
            <a:headEnd/>
            <a:tailEnd/>
          </a:ln>
        </p:spPr>
      </p:pic>
      <p:sp>
        <p:nvSpPr>
          <p:cNvPr id="16389" name="6 Rectángulo"/>
          <p:cNvSpPr>
            <a:spLocks noChangeArrowheads="1"/>
          </p:cNvSpPr>
          <p:nvPr/>
        </p:nvSpPr>
        <p:spPr bwMode="auto">
          <a:xfrm>
            <a:off x="0" y="6072188"/>
            <a:ext cx="9144000" cy="830262"/>
          </a:xfrm>
          <a:prstGeom prst="rect">
            <a:avLst/>
          </a:prstGeom>
          <a:noFill/>
          <a:ln w="9525">
            <a:noFill/>
            <a:miter lim="800000"/>
            <a:headEnd/>
            <a:tailEnd/>
          </a:ln>
        </p:spPr>
        <p:txBody>
          <a:bodyPr>
            <a:spAutoFit/>
          </a:bodyPr>
          <a:lstStyle/>
          <a:p>
            <a:pPr algn="just"/>
            <a:r>
              <a:rPr lang="en-GB" sz="2400"/>
              <a:t>The atmosphere is made up of different layers with different qualities.</a:t>
            </a:r>
            <a:endParaRPr lang="es-ES" sz="2400"/>
          </a:p>
        </p:txBody>
      </p:sp>
      <p:sp>
        <p:nvSpPr>
          <p:cNvPr id="16390" name="7 Rectángulo"/>
          <p:cNvSpPr>
            <a:spLocks noChangeArrowheads="1"/>
          </p:cNvSpPr>
          <p:nvPr/>
        </p:nvSpPr>
        <p:spPr bwMode="auto">
          <a:xfrm>
            <a:off x="71438" y="2584450"/>
            <a:ext cx="3643312" cy="3416300"/>
          </a:xfrm>
          <a:prstGeom prst="rect">
            <a:avLst/>
          </a:prstGeom>
          <a:noFill/>
          <a:ln w="9525">
            <a:noFill/>
            <a:miter lim="800000"/>
            <a:headEnd/>
            <a:tailEnd/>
          </a:ln>
        </p:spPr>
        <p:txBody>
          <a:bodyPr>
            <a:spAutoFit/>
          </a:bodyPr>
          <a:lstStyle/>
          <a:p>
            <a:pPr algn="just"/>
            <a:r>
              <a:rPr lang="en-GB" sz="2400"/>
              <a:t>This layer around the Earth is a colourless, odourless, tasteless 'sea' of gases, water and fine dust. It consists of 78% nitrogen, 21% oxygen, 0,93% argon, 0,03% carbon dioxide and 0,04% of other gases. </a:t>
            </a:r>
          </a:p>
        </p:txBody>
      </p:sp>
      <p:sp>
        <p:nvSpPr>
          <p:cNvPr id="9" name="8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CuadroTexto"/>
          <p:cNvSpPr txBox="1">
            <a:spLocks noChangeArrowheads="1"/>
          </p:cNvSpPr>
          <p:nvPr/>
        </p:nvSpPr>
        <p:spPr bwMode="auto">
          <a:xfrm>
            <a:off x="857250" y="0"/>
            <a:ext cx="7429500" cy="584200"/>
          </a:xfrm>
          <a:prstGeom prst="rect">
            <a:avLst/>
          </a:prstGeom>
          <a:noFill/>
          <a:ln w="9525">
            <a:noFill/>
            <a:miter lim="800000"/>
            <a:headEnd/>
            <a:tailEnd/>
          </a:ln>
        </p:spPr>
        <p:txBody>
          <a:bodyPr>
            <a:spAutoFit/>
          </a:bodyPr>
          <a:lstStyle/>
          <a:p>
            <a:pPr algn="ctr"/>
            <a:r>
              <a:rPr lang="es-ES" sz="3200"/>
              <a:t>THE LAYERS OF THE ATMOSPHERE</a:t>
            </a:r>
          </a:p>
        </p:txBody>
      </p:sp>
      <p:sp>
        <p:nvSpPr>
          <p:cNvPr id="17411" name="6 Rectángulo"/>
          <p:cNvSpPr>
            <a:spLocks noChangeArrowheads="1"/>
          </p:cNvSpPr>
          <p:nvPr/>
        </p:nvSpPr>
        <p:spPr bwMode="auto">
          <a:xfrm>
            <a:off x="0" y="500063"/>
            <a:ext cx="7858125" cy="6986587"/>
          </a:xfrm>
          <a:prstGeom prst="rect">
            <a:avLst/>
          </a:prstGeom>
          <a:noFill/>
          <a:ln w="9525">
            <a:noFill/>
            <a:miter lim="800000"/>
            <a:headEnd/>
            <a:tailEnd/>
          </a:ln>
        </p:spPr>
        <p:txBody>
          <a:bodyPr>
            <a:spAutoFit/>
          </a:bodyPr>
          <a:lstStyle/>
          <a:p>
            <a:pPr algn="just"/>
            <a:r>
              <a:rPr lang="en-US" sz="1600"/>
              <a:t>There are several </a:t>
            </a:r>
            <a:r>
              <a:rPr lang="en-US" sz="1600" b="1"/>
              <a:t>layers</a:t>
            </a:r>
            <a:r>
              <a:rPr lang="en-US" sz="1600"/>
              <a:t> in the atmosphere. </a:t>
            </a:r>
            <a:r>
              <a:rPr lang="en-GB" sz="1600"/>
              <a:t>The atmosphere is about  800 km thick.</a:t>
            </a:r>
          </a:p>
          <a:p>
            <a:pPr algn="just"/>
            <a:endParaRPr lang="en-US" sz="1600"/>
          </a:p>
          <a:p>
            <a:pPr algn="just"/>
            <a:r>
              <a:rPr lang="en-US" sz="1600"/>
              <a:t>The </a:t>
            </a:r>
            <a:r>
              <a:rPr lang="en-US" sz="1600" b="1"/>
              <a:t>troposphere</a:t>
            </a:r>
            <a:r>
              <a:rPr lang="en-US" sz="1600"/>
              <a:t> is where the best known meteorological phenomena occur: clouds, rain, snow, winds, etc. The troposphere begins at the Earth's surface and extends up  6-20 km high. This is where we live. </a:t>
            </a:r>
          </a:p>
          <a:p>
            <a:pPr algn="just"/>
            <a:endParaRPr lang="en-US" sz="1600"/>
          </a:p>
          <a:p>
            <a:pPr algn="just"/>
            <a:r>
              <a:rPr lang="en-US" sz="1600"/>
              <a:t>Above this layer is the </a:t>
            </a:r>
            <a:r>
              <a:rPr lang="en-US" sz="1600" b="1"/>
              <a:t>stratosphere</a:t>
            </a:r>
            <a:r>
              <a:rPr lang="en-US" sz="1600"/>
              <a:t>, between 12 and 50 km high, within the </a:t>
            </a:r>
            <a:r>
              <a:rPr lang="en-US" sz="1600" b="1"/>
              <a:t>stratosphere</a:t>
            </a:r>
            <a:r>
              <a:rPr lang="en-US" sz="1600"/>
              <a:t> is the </a:t>
            </a:r>
            <a:r>
              <a:rPr lang="en-US" sz="1600" b="1"/>
              <a:t>ozone layer</a:t>
            </a:r>
            <a:r>
              <a:rPr lang="en-US" sz="1600"/>
              <a:t>, that absorbs the </a:t>
            </a:r>
            <a:r>
              <a:rPr lang="en-GB" sz="1600"/>
              <a:t>Sun's </a:t>
            </a:r>
            <a:r>
              <a:rPr lang="en-US" sz="1600"/>
              <a:t>harmful ultraviolet rays. </a:t>
            </a:r>
          </a:p>
          <a:p>
            <a:pPr algn="just"/>
            <a:endParaRPr lang="en-US" sz="1600"/>
          </a:p>
          <a:p>
            <a:pPr algn="just"/>
            <a:r>
              <a:rPr lang="en-GB" sz="1600"/>
              <a:t>Above the </a:t>
            </a:r>
            <a:r>
              <a:rPr lang="en-GB" sz="1600" b="1"/>
              <a:t>stratosphere</a:t>
            </a:r>
            <a:r>
              <a:rPr lang="en-GB" sz="1600"/>
              <a:t> is the </a:t>
            </a:r>
            <a:r>
              <a:rPr lang="en-GB" sz="1600" b="1"/>
              <a:t>mesosphere, </a:t>
            </a:r>
            <a:r>
              <a:rPr lang="en-GB" sz="1600"/>
              <a:t>is about 30 km thick</a:t>
            </a:r>
            <a:r>
              <a:rPr lang="en-GB" sz="1600" b="1"/>
              <a:t>.</a:t>
            </a:r>
            <a:r>
              <a:rPr lang="en-GB" sz="1600"/>
              <a:t> </a:t>
            </a:r>
            <a:r>
              <a:rPr lang="en-US" sz="1600"/>
              <a:t>Many rock fragments from space burn up in the </a:t>
            </a:r>
            <a:r>
              <a:rPr lang="en-US" sz="1600" b="1"/>
              <a:t>mesosphere</a:t>
            </a:r>
            <a:r>
              <a:rPr lang="en-US" sz="1600"/>
              <a:t>. There is virtually no air. </a:t>
            </a:r>
          </a:p>
          <a:p>
            <a:pPr algn="just"/>
            <a:endParaRPr lang="en-US" sz="1600"/>
          </a:p>
          <a:p>
            <a:pPr algn="just"/>
            <a:r>
              <a:rPr lang="en-US" sz="1600"/>
              <a:t>The </a:t>
            </a:r>
            <a:r>
              <a:rPr lang="en-US" sz="1600" b="1"/>
              <a:t>thermosphere</a:t>
            </a:r>
            <a:r>
              <a:rPr lang="en-US" sz="1600"/>
              <a:t> is so big that  is divided into two additional parts: the </a:t>
            </a:r>
            <a:r>
              <a:rPr lang="en-US" sz="1600" b="1"/>
              <a:t>ionosphere</a:t>
            </a:r>
            <a:r>
              <a:rPr lang="en-US" sz="1600"/>
              <a:t> and the </a:t>
            </a:r>
            <a:r>
              <a:rPr lang="en-US" sz="1600" b="1"/>
              <a:t>exosphere.</a:t>
            </a:r>
            <a:r>
              <a:rPr lang="en-US" sz="1600"/>
              <a:t> </a:t>
            </a:r>
          </a:p>
          <a:p>
            <a:pPr algn="just"/>
            <a:endParaRPr lang="en-US" sz="1600"/>
          </a:p>
          <a:p>
            <a:pPr algn="just"/>
            <a:r>
              <a:rPr lang="en-US" sz="1600"/>
              <a:t>The </a:t>
            </a:r>
            <a:r>
              <a:rPr lang="en-US" sz="1600" b="1"/>
              <a:t>lower thermosphere</a:t>
            </a:r>
            <a:r>
              <a:rPr lang="en-US" sz="1600"/>
              <a:t> is called the </a:t>
            </a:r>
            <a:r>
              <a:rPr lang="en-US" sz="1600" b="1"/>
              <a:t>ionosphere</a:t>
            </a:r>
            <a:r>
              <a:rPr lang="en-US" sz="1600"/>
              <a:t>; it extends from 80 to 550 kilometers above the Earth's surface and </a:t>
            </a:r>
            <a:r>
              <a:rPr lang="en-GB" sz="1600"/>
              <a:t>is where</a:t>
            </a:r>
            <a:r>
              <a:rPr lang="en-GB" sz="1600" b="1"/>
              <a:t> </a:t>
            </a:r>
            <a:r>
              <a:rPr lang="en-US" sz="1600"/>
              <a:t>temperatures rise continually beyond 1000°C. The few molecules present receive extraordinary amounts of energy from the Sun, causing that this layer warms to such high temperatures and that ions occur (atoms with electrical load). These ions are important  because they reflect radio waves</a:t>
            </a:r>
            <a:r>
              <a:rPr lang="en-GB" sz="1600"/>
              <a:t>.</a:t>
            </a:r>
            <a:r>
              <a:rPr lang="en-US" sz="1600"/>
              <a:t> </a:t>
            </a:r>
            <a:r>
              <a:rPr lang="en-GB" sz="1600"/>
              <a:t>I</a:t>
            </a:r>
            <a:r>
              <a:rPr lang="en-US" sz="1600"/>
              <a:t>t is where the auroras borealis take place. </a:t>
            </a:r>
          </a:p>
          <a:p>
            <a:pPr algn="just"/>
            <a:r>
              <a:rPr lang="en-US" sz="1600"/>
              <a:t>The </a:t>
            </a:r>
            <a:r>
              <a:rPr lang="en-US" sz="1600" b="1"/>
              <a:t>outer layer of the thermosphere</a:t>
            </a:r>
            <a:r>
              <a:rPr lang="en-US" sz="1600"/>
              <a:t> is called the </a:t>
            </a:r>
            <a:r>
              <a:rPr lang="en-US" sz="1600" b="1"/>
              <a:t>exosphere</a:t>
            </a:r>
            <a:r>
              <a:rPr lang="en-US" sz="1600"/>
              <a:t>.  The </a:t>
            </a:r>
            <a:r>
              <a:rPr lang="en-US" sz="1600" b="1"/>
              <a:t>exosphere </a:t>
            </a:r>
            <a:r>
              <a:rPr lang="en-US" sz="1600"/>
              <a:t>extends from 550 kilometers to thousands of kilometers into space.  It is here that satellites orbit the Earth. These satellites control functions, from telephone messages to TV programs, and are also important in keeping an eye on the Earth's weather.</a:t>
            </a:r>
          </a:p>
          <a:p>
            <a:pPr algn="just"/>
            <a:r>
              <a:rPr lang="en-US" sz="1600"/>
              <a:t>  </a:t>
            </a:r>
          </a:p>
          <a:p>
            <a:pPr algn="just"/>
            <a:endParaRPr lang="en-US" sz="1600"/>
          </a:p>
          <a:p>
            <a:pPr algn="just"/>
            <a:endParaRPr lang="en-US" sz="1600"/>
          </a:p>
        </p:txBody>
      </p:sp>
      <p:pic>
        <p:nvPicPr>
          <p:cNvPr id="17412" name="7 Imagen" descr="ATMOSPHERE.jpg"/>
          <p:cNvPicPr>
            <a:picLocks noChangeAspect="1"/>
          </p:cNvPicPr>
          <p:nvPr/>
        </p:nvPicPr>
        <p:blipFill>
          <a:blip r:embed="rId3" cstate="print"/>
          <a:srcRect/>
          <a:stretch>
            <a:fillRect/>
          </a:stretch>
        </p:blipFill>
        <p:spPr bwMode="auto">
          <a:xfrm>
            <a:off x="7929563" y="714375"/>
            <a:ext cx="1143000" cy="6094413"/>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CuadroTexto"/>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s-ES" sz="3200"/>
              <a:t>ATMOSPHERIC PRESSURE OF EARTH</a:t>
            </a:r>
          </a:p>
        </p:txBody>
      </p:sp>
      <p:sp>
        <p:nvSpPr>
          <p:cNvPr id="18435" name="7 Rectángulo"/>
          <p:cNvSpPr>
            <a:spLocks noChangeArrowheads="1"/>
          </p:cNvSpPr>
          <p:nvPr/>
        </p:nvSpPr>
        <p:spPr bwMode="auto">
          <a:xfrm>
            <a:off x="0" y="698500"/>
            <a:ext cx="9144000" cy="1016000"/>
          </a:xfrm>
          <a:prstGeom prst="rect">
            <a:avLst/>
          </a:prstGeom>
          <a:noFill/>
          <a:ln w="9525">
            <a:noFill/>
            <a:miter lim="800000"/>
            <a:headEnd/>
            <a:tailEnd/>
          </a:ln>
        </p:spPr>
        <p:txBody>
          <a:bodyPr>
            <a:spAutoFit/>
          </a:bodyPr>
          <a:lstStyle/>
          <a:p>
            <a:pPr algn="just"/>
            <a:r>
              <a:rPr lang="en-US" sz="2000"/>
              <a:t>Air, is a mixture of gases which also weighs (have mass). Since air weighs, it is logical to think that the atmosphere weighs, too. The weight of the atmosphere is responsible for what is known as atmospheric pressure</a:t>
            </a:r>
            <a:endParaRPr lang="es-ES" sz="2000"/>
          </a:p>
        </p:txBody>
      </p:sp>
      <p:pic>
        <p:nvPicPr>
          <p:cNvPr id="18436" name="Picture 2" descr="http://www.jpimentel.com/ciencias_experimentales/pagwebciencias/pagweb/la_ciencia_a_tu_alcance_II/fisica/vaso_invertido_1.jpg"/>
          <p:cNvPicPr>
            <a:picLocks noChangeAspect="1" noChangeArrowheads="1"/>
          </p:cNvPicPr>
          <p:nvPr/>
        </p:nvPicPr>
        <p:blipFill>
          <a:blip r:embed="rId3" cstate="print"/>
          <a:srcRect/>
          <a:stretch>
            <a:fillRect/>
          </a:stretch>
        </p:blipFill>
        <p:spPr bwMode="auto">
          <a:xfrm>
            <a:off x="142875" y="3643313"/>
            <a:ext cx="3225800" cy="2609850"/>
          </a:xfrm>
          <a:prstGeom prst="rect">
            <a:avLst/>
          </a:prstGeom>
          <a:noFill/>
          <a:ln w="9525">
            <a:noFill/>
            <a:miter lim="800000"/>
            <a:headEnd/>
            <a:tailEnd/>
          </a:ln>
        </p:spPr>
      </p:pic>
      <p:sp>
        <p:nvSpPr>
          <p:cNvPr id="18437" name="11 Rectángulo"/>
          <p:cNvSpPr>
            <a:spLocks noChangeArrowheads="1"/>
          </p:cNvSpPr>
          <p:nvPr/>
        </p:nvSpPr>
        <p:spPr bwMode="auto">
          <a:xfrm>
            <a:off x="0" y="1797050"/>
            <a:ext cx="9144000" cy="1631950"/>
          </a:xfrm>
          <a:prstGeom prst="rect">
            <a:avLst/>
          </a:prstGeom>
          <a:noFill/>
          <a:ln w="9525">
            <a:noFill/>
            <a:miter lim="800000"/>
            <a:headEnd/>
            <a:tailEnd/>
          </a:ln>
        </p:spPr>
        <p:txBody>
          <a:bodyPr>
            <a:spAutoFit/>
          </a:bodyPr>
          <a:lstStyle/>
          <a:p>
            <a:pPr algn="just"/>
            <a:r>
              <a:rPr lang="en-US" sz="2000"/>
              <a:t>The atmospheric air pushes the bodies which are in contact with him in all directions: upwards, downwards, sidewards, etc. So, we say that the atmospheric air puts pressure on the bodies and that pressure is called atmospheric pressure. That pressure is not the same every day or in all places and decreases with height.</a:t>
            </a:r>
            <a:endParaRPr lang="es-ES" sz="2000"/>
          </a:p>
        </p:txBody>
      </p:sp>
      <p:sp>
        <p:nvSpPr>
          <p:cNvPr id="18438" name="15 Rectángulo"/>
          <p:cNvSpPr>
            <a:spLocks noChangeArrowheads="1"/>
          </p:cNvSpPr>
          <p:nvPr/>
        </p:nvSpPr>
        <p:spPr bwMode="auto">
          <a:xfrm>
            <a:off x="3429000" y="3748088"/>
            <a:ext cx="5643563" cy="1323975"/>
          </a:xfrm>
          <a:prstGeom prst="rect">
            <a:avLst/>
          </a:prstGeom>
          <a:noFill/>
          <a:ln w="3175">
            <a:noFill/>
            <a:miter lim="800000"/>
            <a:headEnd/>
            <a:tailEnd/>
          </a:ln>
        </p:spPr>
        <p:txBody>
          <a:bodyPr>
            <a:spAutoFit/>
          </a:bodyPr>
          <a:lstStyle/>
          <a:p>
            <a:pPr algn="just"/>
            <a:r>
              <a:rPr lang="en-US" sz="2000"/>
              <a:t>Since the atmospheric air pushes in all directions is difficult to notice its existence. We will be able to notice it if we avoid that the air pushes an object in a particular direction.</a:t>
            </a:r>
            <a:endParaRPr lang="es-ES" sz="2000"/>
          </a:p>
        </p:txBody>
      </p:sp>
      <p:sp>
        <p:nvSpPr>
          <p:cNvPr id="18439" name="17 Rectángulo"/>
          <p:cNvSpPr>
            <a:spLocks noChangeArrowheads="1"/>
          </p:cNvSpPr>
          <p:nvPr/>
        </p:nvSpPr>
        <p:spPr bwMode="auto">
          <a:xfrm>
            <a:off x="3429000" y="5199063"/>
            <a:ext cx="5643563" cy="1016000"/>
          </a:xfrm>
          <a:prstGeom prst="rect">
            <a:avLst/>
          </a:prstGeom>
          <a:noFill/>
          <a:ln w="3175">
            <a:noFill/>
            <a:miter lim="800000"/>
            <a:headEnd/>
            <a:tailEnd/>
          </a:ln>
        </p:spPr>
        <p:txBody>
          <a:bodyPr>
            <a:spAutoFit/>
          </a:bodyPr>
          <a:lstStyle/>
          <a:p>
            <a:pPr algn="just"/>
            <a:r>
              <a:rPr lang="en-US" sz="2000"/>
              <a:t>Air can not push the water down through the glass, but pushes it up, for this reason, the water does not fall.</a:t>
            </a:r>
            <a:endParaRPr lang="es-ES" sz="2000"/>
          </a:p>
        </p:txBody>
      </p:sp>
      <p:sp>
        <p:nvSpPr>
          <p:cNvPr id="10" name="9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CuadroTexto"/>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s-ES" sz="3200"/>
              <a:t>THE GREENHOUSE EFFECT</a:t>
            </a:r>
          </a:p>
        </p:txBody>
      </p:sp>
      <p:sp>
        <p:nvSpPr>
          <p:cNvPr id="19459" name="4 Rectángulo"/>
          <p:cNvSpPr>
            <a:spLocks noChangeArrowheads="1"/>
          </p:cNvSpPr>
          <p:nvPr/>
        </p:nvSpPr>
        <p:spPr bwMode="auto">
          <a:xfrm>
            <a:off x="0" y="642938"/>
            <a:ext cx="4857750" cy="3786187"/>
          </a:xfrm>
          <a:prstGeom prst="rect">
            <a:avLst/>
          </a:prstGeom>
          <a:noFill/>
          <a:ln w="9525">
            <a:noFill/>
            <a:miter lim="800000"/>
            <a:headEnd/>
            <a:tailEnd/>
          </a:ln>
        </p:spPr>
        <p:txBody>
          <a:bodyPr>
            <a:spAutoFit/>
          </a:bodyPr>
          <a:lstStyle/>
          <a:p>
            <a:pPr algn="just"/>
            <a:r>
              <a:rPr lang="en-US" sz="2000"/>
              <a:t>The greenhouse effect is the rise in temperature that the Earth experiences because of the existence of certain gases in the atmosphere such as water vapour, carbon dioxide, nitrous oxide, and methane that trap energy from the sun. Without these gases, the heat would escape back into space and Earth’s average temperature would be about - 18 ºC. Because of the way they warm our world, these gases are referred to as greenhouse gases.</a:t>
            </a:r>
            <a:endParaRPr lang="es-ES" sz="2000"/>
          </a:p>
        </p:txBody>
      </p:sp>
      <p:sp>
        <p:nvSpPr>
          <p:cNvPr id="19460" name="5 Rectángulo"/>
          <p:cNvSpPr>
            <a:spLocks noChangeArrowheads="1"/>
          </p:cNvSpPr>
          <p:nvPr/>
        </p:nvSpPr>
        <p:spPr bwMode="auto">
          <a:xfrm>
            <a:off x="71438" y="4500563"/>
            <a:ext cx="8929687" cy="2032000"/>
          </a:xfrm>
          <a:prstGeom prst="rect">
            <a:avLst/>
          </a:prstGeom>
          <a:noFill/>
          <a:ln w="9525">
            <a:noFill/>
            <a:miter lim="800000"/>
            <a:headEnd/>
            <a:tailEnd/>
          </a:ln>
        </p:spPr>
        <p:txBody>
          <a:bodyPr>
            <a:spAutoFit/>
          </a:bodyPr>
          <a:lstStyle/>
          <a:p>
            <a:pPr algn="just"/>
            <a:r>
              <a:rPr lang="en-US"/>
              <a:t>The Earth’s atmosphere is all around us. It is the air we breathe. Greenhouse gases in the atmosphere behave much like the glass panes in a greenhouse. Sunlight enters the Earth's atmosphere, passing through the blanket of greenhouse gases. As it reaches the Earth's surface, land, water, and biosphere absorb the sunlight energy. Once absorbed, this energy is sent back into the atmosphere. Some of the energy passes back into space, but much of it remains trapped in the atmosphere by the greenhouse gases, causing our world to heat up.</a:t>
            </a:r>
            <a:endParaRPr lang="es-ES"/>
          </a:p>
        </p:txBody>
      </p:sp>
      <p:pic>
        <p:nvPicPr>
          <p:cNvPr id="19461" name="6 Imagen" descr="earth.jpg"/>
          <p:cNvPicPr>
            <a:picLocks noChangeAspect="1"/>
          </p:cNvPicPr>
          <p:nvPr/>
        </p:nvPicPr>
        <p:blipFill>
          <a:blip r:embed="rId3" cstate="print"/>
          <a:srcRect/>
          <a:stretch>
            <a:fillRect/>
          </a:stretch>
        </p:blipFill>
        <p:spPr bwMode="auto">
          <a:xfrm>
            <a:off x="4929188" y="928688"/>
            <a:ext cx="4095750" cy="3071812"/>
          </a:xfrm>
          <a:prstGeom prst="rect">
            <a:avLst/>
          </a:prstGeom>
          <a:noFill/>
          <a:ln w="9525">
            <a:noFill/>
            <a:miter lim="800000"/>
            <a:headEnd/>
            <a:tailEnd/>
          </a:ln>
        </p:spPr>
      </p:pic>
      <p:sp>
        <p:nvSpPr>
          <p:cNvPr id="8" name="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s-ES" sz="3200"/>
              <a:t>THE OZONE LAYER</a:t>
            </a:r>
          </a:p>
        </p:txBody>
      </p:sp>
      <p:sp>
        <p:nvSpPr>
          <p:cNvPr id="20483" name="4 Rectángulo"/>
          <p:cNvSpPr>
            <a:spLocks noChangeArrowheads="1"/>
          </p:cNvSpPr>
          <p:nvPr/>
        </p:nvSpPr>
        <p:spPr bwMode="auto">
          <a:xfrm>
            <a:off x="0" y="593725"/>
            <a:ext cx="9144000" cy="2246313"/>
          </a:xfrm>
          <a:prstGeom prst="rect">
            <a:avLst/>
          </a:prstGeom>
          <a:noFill/>
          <a:ln w="9525">
            <a:noFill/>
            <a:miter lim="800000"/>
            <a:headEnd/>
            <a:tailEnd/>
          </a:ln>
        </p:spPr>
        <p:txBody>
          <a:bodyPr>
            <a:spAutoFit/>
          </a:bodyPr>
          <a:lstStyle/>
          <a:p>
            <a:pPr algn="just"/>
            <a:r>
              <a:rPr lang="en-US" sz="2000"/>
              <a:t>Ozone is a light blue gas, poison for people, which occurs because of storms. Although there is ozone in all the atmosphere, the greatest concentration is reached in the stratosphere. Stratospheric ozone is mostly found between 15 to 35 km above the Earth's surface. This layer is protecting us from ultraviolet radiation from the Sun, exercising therefore, beneficial action. </a:t>
            </a:r>
          </a:p>
          <a:p>
            <a:pPr algn="just"/>
            <a:r>
              <a:rPr lang="en-US" sz="2000"/>
              <a:t>Ozone concentration is always small. Although we talk about a layer ozone, that layer does not exist, because ozone is always mixed with air gases. </a:t>
            </a:r>
          </a:p>
        </p:txBody>
      </p:sp>
      <p:pic>
        <p:nvPicPr>
          <p:cNvPr id="20484" name="Picture 2" descr="http://www.newscientist.com/data/images/ns/cms/dn17385/dn17385-1_300.jpg"/>
          <p:cNvPicPr>
            <a:picLocks noChangeAspect="1" noChangeArrowheads="1"/>
          </p:cNvPicPr>
          <p:nvPr/>
        </p:nvPicPr>
        <p:blipFill>
          <a:blip r:embed="rId3" cstate="print"/>
          <a:srcRect/>
          <a:stretch>
            <a:fillRect/>
          </a:stretch>
        </p:blipFill>
        <p:spPr bwMode="auto">
          <a:xfrm>
            <a:off x="214313" y="2890838"/>
            <a:ext cx="2857500" cy="2181225"/>
          </a:xfrm>
          <a:prstGeom prst="rect">
            <a:avLst/>
          </a:prstGeom>
          <a:noFill/>
          <a:ln w="9525">
            <a:noFill/>
            <a:miter lim="800000"/>
            <a:headEnd/>
            <a:tailEnd/>
          </a:ln>
        </p:spPr>
      </p:pic>
      <p:sp>
        <p:nvSpPr>
          <p:cNvPr id="20485" name="7 Rectángulo"/>
          <p:cNvSpPr>
            <a:spLocks noChangeArrowheads="1"/>
          </p:cNvSpPr>
          <p:nvPr/>
        </p:nvSpPr>
        <p:spPr bwMode="auto">
          <a:xfrm>
            <a:off x="3357563" y="3214688"/>
            <a:ext cx="5572125" cy="1631950"/>
          </a:xfrm>
          <a:prstGeom prst="rect">
            <a:avLst/>
          </a:prstGeom>
          <a:noFill/>
          <a:ln w="9525">
            <a:noFill/>
            <a:miter lim="800000"/>
            <a:headEnd/>
            <a:tailEnd/>
          </a:ln>
        </p:spPr>
        <p:txBody>
          <a:bodyPr>
            <a:spAutoFit/>
          </a:bodyPr>
          <a:lstStyle/>
          <a:p>
            <a:pPr algn="just"/>
            <a:r>
              <a:rPr lang="en-US" sz="2000"/>
              <a:t>The ozone hole is an area similar in size to the United States, placed on Antarctica. In this area there is a decrease of more than 60 % in the concentration of ozone.</a:t>
            </a:r>
          </a:p>
          <a:p>
            <a:pPr algn="just"/>
            <a:r>
              <a:rPr lang="en-US" sz="2000"/>
              <a:t>Nowadays the amount of ozone is recovering.</a:t>
            </a:r>
          </a:p>
        </p:txBody>
      </p:sp>
      <p:sp>
        <p:nvSpPr>
          <p:cNvPr id="20486" name="8 Rectángulo"/>
          <p:cNvSpPr>
            <a:spLocks noChangeArrowheads="1"/>
          </p:cNvSpPr>
          <p:nvPr/>
        </p:nvSpPr>
        <p:spPr bwMode="auto">
          <a:xfrm>
            <a:off x="0" y="5341938"/>
            <a:ext cx="9144000" cy="1016000"/>
          </a:xfrm>
          <a:prstGeom prst="rect">
            <a:avLst/>
          </a:prstGeom>
          <a:noFill/>
          <a:ln w="9525">
            <a:noFill/>
            <a:miter lim="800000"/>
            <a:headEnd/>
            <a:tailEnd/>
          </a:ln>
        </p:spPr>
        <p:txBody>
          <a:bodyPr>
            <a:spAutoFit/>
          </a:bodyPr>
          <a:lstStyle/>
          <a:p>
            <a:pPr algn="just"/>
            <a:r>
              <a:rPr lang="en-US" sz="2000"/>
              <a:t>If the amount of ozone decreases in the stratosphere, more ultraviolet radiation from the Sun will come to Earth and this will cause a greater amount of cases of skin cancer, eye damage and will attack the human immune system.</a:t>
            </a:r>
            <a:endParaRPr lang="es-ES" sz="2000"/>
          </a:p>
        </p:txBody>
      </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Susana Morales Bernal</a:t>
            </a:r>
            <a:endParaRPr lang="es-ES" dirty="0"/>
          </a:p>
        </p:txBody>
      </p:sp>
      <p:sp>
        <p:nvSpPr>
          <p:cNvPr id="5" name="3 Rectángulo"/>
          <p:cNvSpPr>
            <a:spLocks noChangeArrowheads="1"/>
          </p:cNvSpPr>
          <p:nvPr/>
        </p:nvSpPr>
        <p:spPr bwMode="auto">
          <a:xfrm>
            <a:off x="428625" y="428625"/>
            <a:ext cx="8286750" cy="5908675"/>
          </a:xfrm>
          <a:prstGeom prst="rect">
            <a:avLst/>
          </a:prstGeom>
          <a:noFill/>
          <a:ln w="28575">
            <a:solidFill>
              <a:schemeClr val="accent4">
                <a:lumMod val="75000"/>
              </a:schemeClr>
            </a:solidFill>
            <a:miter lim="800000"/>
            <a:headEnd/>
            <a:tailEnd/>
          </a:ln>
        </p:spPr>
        <p:txBody>
          <a:bodyPr>
            <a:spAutoFit/>
          </a:bodyPr>
          <a:lstStyle/>
          <a:p>
            <a:pPr marL="342900" indent="-342900" algn="just">
              <a:buFont typeface="+mj-lt"/>
              <a:buAutoNum type="arabicPeriod"/>
              <a:defRPr/>
            </a:pPr>
            <a:r>
              <a:rPr lang="en-US" dirty="0"/>
              <a:t>To know the main layers of the Earth names. </a:t>
            </a:r>
          </a:p>
          <a:p>
            <a:pPr marL="342900" indent="-342900" algn="just">
              <a:buFont typeface="+mj-lt"/>
              <a:buAutoNum type="arabicPeriod"/>
              <a:defRPr/>
            </a:pPr>
            <a:r>
              <a:rPr lang="en-US" dirty="0"/>
              <a:t>To know the layers of the atmosphere and its main characteristics.</a:t>
            </a:r>
          </a:p>
          <a:p>
            <a:pPr marL="342900" indent="-342900" algn="just">
              <a:buFont typeface="+mj-lt"/>
              <a:buAutoNum type="arabicPeriod"/>
              <a:defRPr/>
            </a:pPr>
            <a:r>
              <a:rPr lang="en-US" dirty="0"/>
              <a:t>To know the variables that influence on the weather and how they are measured. </a:t>
            </a:r>
          </a:p>
          <a:p>
            <a:pPr marL="342900" indent="-342900" algn="just">
              <a:buFont typeface="+mj-lt"/>
              <a:buAutoNum type="arabicPeriod"/>
              <a:defRPr/>
            </a:pPr>
            <a:r>
              <a:rPr lang="en-US" dirty="0"/>
              <a:t>To know the distribution of water on Earth.</a:t>
            </a:r>
          </a:p>
          <a:p>
            <a:pPr marL="342900" indent="-342900" algn="just">
              <a:buFont typeface="+mj-lt"/>
              <a:buAutoNum type="arabicPeriod"/>
              <a:defRPr/>
            </a:pPr>
            <a:r>
              <a:rPr lang="en-US" dirty="0"/>
              <a:t>To know what the greenhouse effect is and the problem  its increase creates. </a:t>
            </a:r>
          </a:p>
          <a:p>
            <a:pPr marL="342900" indent="-342900" algn="just">
              <a:buFont typeface="+mj-lt"/>
              <a:buAutoNum type="arabicPeriod"/>
              <a:defRPr/>
            </a:pPr>
            <a:r>
              <a:rPr lang="en-US" dirty="0"/>
              <a:t>To know the causes of atmospheric pollution, their characteristics and ways of alleviating them.</a:t>
            </a:r>
          </a:p>
          <a:p>
            <a:pPr marL="342900" indent="-342900" algn="just">
              <a:buFont typeface="+mj-lt"/>
              <a:buAutoNum type="arabicPeriod"/>
              <a:defRPr/>
            </a:pPr>
            <a:r>
              <a:rPr lang="en-US" dirty="0"/>
              <a:t>To know the existence of the atmospheric pressure and how to apply it to explain the everyday phenomena. </a:t>
            </a:r>
          </a:p>
          <a:p>
            <a:pPr marL="342900" indent="-342900" algn="just">
              <a:buFont typeface="+mj-lt"/>
              <a:buAutoNum type="arabicPeriod"/>
              <a:defRPr/>
            </a:pPr>
            <a:r>
              <a:rPr lang="en-US" dirty="0"/>
              <a:t>To know  the most common atmospheric phenomena: rain, snow, hail, mist. </a:t>
            </a:r>
          </a:p>
          <a:p>
            <a:pPr marL="342900" indent="-342900" algn="just">
              <a:buFont typeface="+mj-lt"/>
              <a:buAutoNum type="arabicPeriod"/>
              <a:defRPr/>
            </a:pPr>
            <a:r>
              <a:rPr lang="en-US" dirty="0"/>
              <a:t>To know the Earth's water cycle.</a:t>
            </a:r>
          </a:p>
          <a:p>
            <a:pPr marL="342900" indent="-342900" algn="just">
              <a:buFont typeface="+mj-lt"/>
              <a:buAutoNum type="arabicPeriod"/>
              <a:defRPr/>
            </a:pPr>
            <a:r>
              <a:rPr lang="en-US" dirty="0"/>
              <a:t>To know the types of water we use, how the water reaches our homes and what is necessary to make it drinkable.</a:t>
            </a:r>
          </a:p>
          <a:p>
            <a:pPr marL="342900" indent="-342900" algn="just">
              <a:buFont typeface="+mj-lt"/>
              <a:buAutoNum type="arabicPeriod"/>
              <a:defRPr/>
            </a:pPr>
            <a:r>
              <a:rPr lang="en-US" dirty="0"/>
              <a:t>To know the causes of water pollution, their characteristics and ways of alleviating them.</a:t>
            </a:r>
            <a:endParaRPr lang="es-ES" dirty="0"/>
          </a:p>
          <a:p>
            <a:pPr marL="342900" indent="-342900" algn="just">
              <a:buFont typeface="+mj-lt"/>
              <a:buAutoNum type="arabicPeriod"/>
              <a:defRPr/>
            </a:pPr>
            <a:r>
              <a:rPr lang="en-US" dirty="0"/>
              <a:t>To know the structure of the crust of the Earth and its composition.</a:t>
            </a:r>
            <a:endParaRPr lang="es-ES" dirty="0"/>
          </a:p>
          <a:p>
            <a:pPr marL="342900" indent="-342900" algn="just">
              <a:buFont typeface="+mj-lt"/>
              <a:buAutoNum type="arabicPeriod"/>
              <a:defRPr/>
            </a:pPr>
            <a:r>
              <a:rPr lang="en-US" dirty="0"/>
              <a:t>To understand the concepts of minerals and rocks. </a:t>
            </a:r>
          </a:p>
          <a:p>
            <a:pPr marL="342900" indent="-342900" algn="just">
              <a:buFont typeface="+mj-lt"/>
              <a:buAutoNum type="arabicPeriod"/>
              <a:defRPr/>
            </a:pPr>
            <a:r>
              <a:rPr lang="en-US" dirty="0"/>
              <a:t>To know the geological processes that give rise to different types of rocks. </a:t>
            </a:r>
          </a:p>
          <a:p>
            <a:pPr marL="342900" indent="-342900" algn="just">
              <a:buFont typeface="+mj-lt"/>
              <a:buAutoNum type="arabicPeriod"/>
              <a:defRPr/>
            </a:pPr>
            <a:r>
              <a:rPr lang="en-US" dirty="0"/>
              <a:t>To know the Earth's rock cycle.</a:t>
            </a:r>
          </a:p>
          <a:p>
            <a:pPr marL="342900" indent="-342900" algn="just">
              <a:buFont typeface="+mj-lt"/>
              <a:buAutoNum type="arabicPeriod"/>
              <a:defRPr/>
            </a:pPr>
            <a:r>
              <a:rPr lang="en-US" dirty="0"/>
              <a:t>To know how to classify a material  as artificial or natural.</a:t>
            </a:r>
            <a:endParaRPr lang="es-ES" dirty="0"/>
          </a:p>
        </p:txBody>
      </p:sp>
      <p:sp>
        <p:nvSpPr>
          <p:cNvPr id="6" name="2 CuadroTexto"/>
          <p:cNvSpPr txBox="1">
            <a:spLocks noChangeArrowheads="1"/>
          </p:cNvSpPr>
          <p:nvPr/>
        </p:nvSpPr>
        <p:spPr bwMode="auto">
          <a:xfrm>
            <a:off x="357188" y="0"/>
            <a:ext cx="1643062" cy="461963"/>
          </a:xfrm>
          <a:prstGeom prst="rect">
            <a:avLst/>
          </a:prstGeom>
          <a:noFill/>
          <a:ln w="9525">
            <a:noFill/>
            <a:miter lim="800000"/>
            <a:headEnd/>
            <a:tailEnd/>
          </a:ln>
        </p:spPr>
        <p:txBody>
          <a:bodyPr>
            <a:spAutoFit/>
          </a:bodyPr>
          <a:lstStyle/>
          <a:p>
            <a:pPr>
              <a:defRPr/>
            </a:pPr>
            <a:r>
              <a:rPr lang="en-US" sz="2400" dirty="0">
                <a:solidFill>
                  <a:schemeClr val="accent4">
                    <a:lumMod val="75000"/>
                  </a:schemeClr>
                </a:solidFill>
              </a:rPr>
              <a:t>Objectives</a:t>
            </a:r>
            <a:endParaRPr lang="es-ES" sz="2400" dirty="0">
              <a:solidFill>
                <a:schemeClr val="accent4">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www.eduspace.esa.int/subdocument/images/ozone_gen.jpg"/>
          <p:cNvPicPr>
            <a:picLocks noChangeAspect="1" noChangeArrowheads="1"/>
          </p:cNvPicPr>
          <p:nvPr/>
        </p:nvPicPr>
        <p:blipFill>
          <a:blip r:embed="rId3" cstate="print"/>
          <a:srcRect/>
          <a:stretch>
            <a:fillRect/>
          </a:stretch>
        </p:blipFill>
        <p:spPr bwMode="auto">
          <a:xfrm>
            <a:off x="5207000" y="3300413"/>
            <a:ext cx="3865563" cy="3486150"/>
          </a:xfrm>
          <a:prstGeom prst="rect">
            <a:avLst/>
          </a:prstGeom>
          <a:noFill/>
          <a:ln w="9525">
            <a:noFill/>
            <a:miter lim="800000"/>
            <a:headEnd/>
            <a:tailEnd/>
          </a:ln>
        </p:spPr>
      </p:pic>
      <p:sp>
        <p:nvSpPr>
          <p:cNvPr id="21507" name="3 Rectángulo"/>
          <p:cNvSpPr>
            <a:spLocks noChangeArrowheads="1"/>
          </p:cNvSpPr>
          <p:nvPr/>
        </p:nvSpPr>
        <p:spPr bwMode="auto">
          <a:xfrm>
            <a:off x="71438" y="3357563"/>
            <a:ext cx="5072062" cy="3786187"/>
          </a:xfrm>
          <a:prstGeom prst="rect">
            <a:avLst/>
          </a:prstGeom>
          <a:noFill/>
          <a:ln w="9525">
            <a:noFill/>
            <a:miter lim="800000"/>
            <a:headEnd/>
            <a:tailEnd/>
          </a:ln>
        </p:spPr>
        <p:txBody>
          <a:bodyPr>
            <a:spAutoFit/>
          </a:bodyPr>
          <a:lstStyle/>
          <a:p>
            <a:pPr algn="just"/>
            <a:r>
              <a:rPr lang="en-US" sz="2400"/>
              <a:t>These gases can upload up to the stratosphere, where decompose due to the ultraviolet radiation, releasing chlorine atoms, and this begins its task of destruction of ozone. This process contributes to the thinning of the ozone layer and allow larger quantities of harmful ultraviolet rays to reach the earth.</a:t>
            </a:r>
            <a:endParaRPr lang="es-ES" sz="2400"/>
          </a:p>
          <a:p>
            <a:pPr algn="just"/>
            <a:endParaRPr lang="es-ES" sz="2400"/>
          </a:p>
        </p:txBody>
      </p:sp>
      <p:sp>
        <p:nvSpPr>
          <p:cNvPr id="21508" name="4 Rectángulo"/>
          <p:cNvSpPr>
            <a:spLocks noChangeArrowheads="1"/>
          </p:cNvSpPr>
          <p:nvPr/>
        </p:nvSpPr>
        <p:spPr bwMode="auto">
          <a:xfrm>
            <a:off x="142875" y="642938"/>
            <a:ext cx="8858250" cy="2678112"/>
          </a:xfrm>
          <a:prstGeom prst="rect">
            <a:avLst/>
          </a:prstGeom>
          <a:noFill/>
          <a:ln w="9525">
            <a:noFill/>
            <a:miter lim="800000"/>
            <a:headEnd/>
            <a:tailEnd/>
          </a:ln>
        </p:spPr>
        <p:txBody>
          <a:bodyPr>
            <a:spAutoFit/>
          </a:bodyPr>
          <a:lstStyle/>
          <a:p>
            <a:pPr algn="just"/>
            <a:r>
              <a:rPr lang="en-US" sz="2400"/>
              <a:t>Chlorine plays a very important role in the destruction of the atmospheric ozone. Chlorine did not exist in the atmosphere due to natural causes, but in recent decades its amount increased due to the emission of gases called c</a:t>
            </a:r>
            <a:r>
              <a:rPr lang="es-ES" sz="2400"/>
              <a:t>hlorofluorocarbons</a:t>
            </a:r>
            <a:r>
              <a:rPr lang="en-US" sz="2400"/>
              <a:t> (CFCs) into the air. These substances have been used in refrigerators, air conditioners, sprays and </a:t>
            </a:r>
            <a:r>
              <a:rPr lang="es-ES" sz="2400"/>
              <a:t>some fire extinguishers</a:t>
            </a:r>
            <a:r>
              <a:rPr lang="en-US" sz="2400"/>
              <a:t>.</a:t>
            </a:r>
            <a:endParaRPr lang="es-ES" sz="2400"/>
          </a:p>
        </p:txBody>
      </p:sp>
      <p:sp>
        <p:nvSpPr>
          <p:cNvPr id="21509" name="5 CuadroTexto"/>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s-ES" sz="3200"/>
              <a:t>THE OZONE LAYER</a:t>
            </a:r>
          </a:p>
        </p:txBody>
      </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CuadroTexto"/>
          <p:cNvSpPr txBox="1">
            <a:spLocks noChangeArrowheads="1"/>
          </p:cNvSpPr>
          <p:nvPr/>
        </p:nvSpPr>
        <p:spPr bwMode="auto">
          <a:xfrm>
            <a:off x="2286000" y="142875"/>
            <a:ext cx="4429125" cy="584200"/>
          </a:xfrm>
          <a:prstGeom prst="rect">
            <a:avLst/>
          </a:prstGeom>
          <a:noFill/>
          <a:ln w="9525">
            <a:noFill/>
            <a:miter lim="800000"/>
            <a:headEnd/>
            <a:tailEnd/>
          </a:ln>
        </p:spPr>
        <p:txBody>
          <a:bodyPr>
            <a:spAutoFit/>
          </a:bodyPr>
          <a:lstStyle/>
          <a:p>
            <a:pPr algn="ctr"/>
            <a:r>
              <a:rPr lang="es-ES" sz="3200"/>
              <a:t>THE HYDROSPHERE</a:t>
            </a:r>
          </a:p>
        </p:txBody>
      </p:sp>
      <p:sp>
        <p:nvSpPr>
          <p:cNvPr id="22531" name="6 Rectángulo"/>
          <p:cNvSpPr>
            <a:spLocks noChangeArrowheads="1"/>
          </p:cNvSpPr>
          <p:nvPr/>
        </p:nvSpPr>
        <p:spPr bwMode="auto">
          <a:xfrm>
            <a:off x="285750" y="642938"/>
            <a:ext cx="8501063" cy="2862262"/>
          </a:xfrm>
          <a:prstGeom prst="rect">
            <a:avLst/>
          </a:prstGeom>
          <a:noFill/>
          <a:ln w="9525">
            <a:noFill/>
            <a:miter lim="800000"/>
            <a:headEnd/>
            <a:tailEnd/>
          </a:ln>
        </p:spPr>
        <p:txBody>
          <a:bodyPr>
            <a:spAutoFit/>
          </a:bodyPr>
          <a:lstStyle/>
          <a:p>
            <a:pPr algn="just"/>
            <a:endParaRPr lang="en-US" sz="2000"/>
          </a:p>
          <a:p>
            <a:pPr algn="just"/>
            <a:r>
              <a:rPr lang="en-US" sz="2000"/>
              <a:t>The hydrosphere is the liquid water component of the Earth. It includes  oceans, seas, lakes, ponds, rivers, streams, ground waters (aquifers) and ice waters of both polar icecaps. </a:t>
            </a:r>
          </a:p>
          <a:p>
            <a:pPr algn="just"/>
            <a:endParaRPr lang="en-US" sz="2000"/>
          </a:p>
          <a:p>
            <a:pPr algn="just"/>
            <a:r>
              <a:rPr lang="en-US" sz="2000"/>
              <a:t>The hydrosphere covers about 70% of the Earth surface and is the home for many plants and animals. It is important because all living beings  need water to survive. </a:t>
            </a:r>
            <a:endParaRPr lang="es-ES" sz="2000"/>
          </a:p>
          <a:p>
            <a:pPr algn="just"/>
            <a:endParaRPr lang="en-US" sz="2000"/>
          </a:p>
        </p:txBody>
      </p:sp>
      <p:pic>
        <p:nvPicPr>
          <p:cNvPr id="22532" name="Picture 2" descr="http://energy.psyrk.us/images/hydrosphere.gif"/>
          <p:cNvPicPr>
            <a:picLocks noChangeAspect="1" noChangeArrowheads="1"/>
          </p:cNvPicPr>
          <p:nvPr/>
        </p:nvPicPr>
        <p:blipFill>
          <a:blip r:embed="rId3" cstate="print"/>
          <a:srcRect/>
          <a:stretch>
            <a:fillRect/>
          </a:stretch>
        </p:blipFill>
        <p:spPr bwMode="auto">
          <a:xfrm>
            <a:off x="5715000" y="3500438"/>
            <a:ext cx="3286125" cy="3286125"/>
          </a:xfrm>
          <a:prstGeom prst="rect">
            <a:avLst/>
          </a:prstGeom>
          <a:noFill/>
          <a:ln w="9525">
            <a:noFill/>
            <a:miter lim="800000"/>
            <a:headEnd/>
            <a:tailEnd/>
          </a:ln>
        </p:spPr>
      </p:pic>
      <p:sp>
        <p:nvSpPr>
          <p:cNvPr id="22533" name="7 Rectángulo"/>
          <p:cNvSpPr>
            <a:spLocks noChangeArrowheads="1"/>
          </p:cNvSpPr>
          <p:nvPr/>
        </p:nvSpPr>
        <p:spPr bwMode="auto">
          <a:xfrm>
            <a:off x="285750" y="3714750"/>
            <a:ext cx="5357813" cy="1323975"/>
          </a:xfrm>
          <a:prstGeom prst="rect">
            <a:avLst/>
          </a:prstGeom>
          <a:noFill/>
          <a:ln w="9525">
            <a:noFill/>
            <a:miter lim="800000"/>
            <a:headEnd/>
            <a:tailEnd/>
          </a:ln>
        </p:spPr>
        <p:txBody>
          <a:bodyPr>
            <a:spAutoFit/>
          </a:bodyPr>
          <a:lstStyle/>
          <a:p>
            <a:pPr algn="just"/>
            <a:r>
              <a:rPr lang="en-US" sz="2000"/>
              <a:t>Water is a substance also found in other parts of the Solar System but the Earth is the only planet where there are large amounts of liquid water.</a:t>
            </a:r>
            <a:endParaRPr lang="es-ES" sz="2000"/>
          </a:p>
        </p:txBody>
      </p:sp>
      <p:sp>
        <p:nvSpPr>
          <p:cNvPr id="22534" name="8 Rectángulo"/>
          <p:cNvSpPr>
            <a:spLocks noChangeArrowheads="1"/>
          </p:cNvSpPr>
          <p:nvPr/>
        </p:nvSpPr>
        <p:spPr bwMode="auto">
          <a:xfrm>
            <a:off x="285750" y="5283200"/>
            <a:ext cx="5286375" cy="708025"/>
          </a:xfrm>
          <a:prstGeom prst="rect">
            <a:avLst/>
          </a:prstGeom>
          <a:noFill/>
          <a:ln w="9525">
            <a:noFill/>
            <a:miter lim="800000"/>
            <a:headEnd/>
            <a:tailEnd/>
          </a:ln>
        </p:spPr>
        <p:txBody>
          <a:bodyPr>
            <a:spAutoFit/>
          </a:bodyPr>
          <a:lstStyle/>
          <a:p>
            <a:pPr algn="just"/>
            <a:r>
              <a:rPr lang="en-US" sz="2000"/>
              <a:t>On Earth, we can find water in the three states of matter: solid, liquid and gaseous.</a:t>
            </a:r>
            <a:endParaRPr lang="es-ES" sz="2000"/>
          </a:p>
        </p:txBody>
      </p:sp>
      <p:sp>
        <p:nvSpPr>
          <p:cNvPr id="10" name="9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7 Rectángulo"/>
          <p:cNvSpPr>
            <a:spLocks noChangeArrowheads="1"/>
          </p:cNvSpPr>
          <p:nvPr/>
        </p:nvSpPr>
        <p:spPr bwMode="auto">
          <a:xfrm>
            <a:off x="0" y="142875"/>
            <a:ext cx="9144000" cy="523875"/>
          </a:xfrm>
          <a:prstGeom prst="rect">
            <a:avLst/>
          </a:prstGeom>
          <a:noFill/>
          <a:ln w="9525">
            <a:noFill/>
            <a:miter lim="800000"/>
            <a:headEnd/>
            <a:tailEnd/>
          </a:ln>
        </p:spPr>
        <p:txBody>
          <a:bodyPr>
            <a:spAutoFit/>
          </a:bodyPr>
          <a:lstStyle/>
          <a:p>
            <a:pPr algn="ctr"/>
            <a:r>
              <a:rPr lang="en-US" sz="2800"/>
              <a:t>ORIGIN OF WATER ON EARTH</a:t>
            </a:r>
            <a:endParaRPr lang="es-ES" sz="2800"/>
          </a:p>
        </p:txBody>
      </p:sp>
      <p:sp>
        <p:nvSpPr>
          <p:cNvPr id="23555" name="10 Rectángulo"/>
          <p:cNvSpPr>
            <a:spLocks noChangeArrowheads="1"/>
          </p:cNvSpPr>
          <p:nvPr/>
        </p:nvSpPr>
        <p:spPr bwMode="auto">
          <a:xfrm>
            <a:off x="142875" y="736600"/>
            <a:ext cx="8858250" cy="2554288"/>
          </a:xfrm>
          <a:prstGeom prst="rect">
            <a:avLst/>
          </a:prstGeom>
          <a:noFill/>
          <a:ln w="9525">
            <a:noFill/>
            <a:miter lim="800000"/>
            <a:headEnd/>
            <a:tailEnd/>
          </a:ln>
        </p:spPr>
        <p:txBody>
          <a:bodyPr>
            <a:spAutoFit/>
          </a:bodyPr>
          <a:lstStyle/>
          <a:p>
            <a:pPr algn="just"/>
            <a:r>
              <a:rPr lang="en-US" sz="2000"/>
              <a:t>It is believed that when the Earth  formed,  water was within rocks. Due to Earth high temperatures , around 600 degrees,  liquid water didn´t exist. </a:t>
            </a:r>
          </a:p>
          <a:p>
            <a:pPr algn="just"/>
            <a:r>
              <a:rPr lang="en-US" sz="2000"/>
              <a:t>When Earth was cooling down, water began to condense and the first hydrosphere was formed. </a:t>
            </a:r>
          </a:p>
          <a:p>
            <a:pPr algn="just"/>
            <a:r>
              <a:rPr lang="en-US" sz="2000"/>
              <a:t>This hydrosphere was different than the current, contained dissolved acids that attacked rocks. </a:t>
            </a:r>
          </a:p>
          <a:p>
            <a:pPr algn="just"/>
            <a:r>
              <a:rPr lang="en-US" sz="2000"/>
              <a:t>As a result of chemical reactions, salts were obtained, such as sodium chloride and acids disappeared. </a:t>
            </a:r>
            <a:endParaRPr lang="es-ES" sz="2000"/>
          </a:p>
        </p:txBody>
      </p:sp>
      <p:pic>
        <p:nvPicPr>
          <p:cNvPr id="23556" name="Picture 2" descr="http://www.xtec.cat/~rmolins1/solar/imatges/west.jpg"/>
          <p:cNvPicPr>
            <a:picLocks noChangeAspect="1" noChangeArrowheads="1"/>
          </p:cNvPicPr>
          <p:nvPr/>
        </p:nvPicPr>
        <p:blipFill>
          <a:blip r:embed="rId3" cstate="print"/>
          <a:srcRect/>
          <a:stretch>
            <a:fillRect/>
          </a:stretch>
        </p:blipFill>
        <p:spPr bwMode="auto">
          <a:xfrm>
            <a:off x="6034088" y="3500438"/>
            <a:ext cx="3038475" cy="3238500"/>
          </a:xfrm>
          <a:prstGeom prst="rect">
            <a:avLst/>
          </a:prstGeom>
          <a:noFill/>
          <a:ln w="9525">
            <a:noFill/>
            <a:miter lim="800000"/>
            <a:headEnd/>
            <a:tailEnd/>
          </a:ln>
        </p:spPr>
      </p:pic>
      <p:grpSp>
        <p:nvGrpSpPr>
          <p:cNvPr id="23557" name="7 Grupo"/>
          <p:cNvGrpSpPr>
            <a:grpSpLocks/>
          </p:cNvGrpSpPr>
          <p:nvPr/>
        </p:nvGrpSpPr>
        <p:grpSpPr bwMode="auto">
          <a:xfrm>
            <a:off x="79375" y="3429000"/>
            <a:ext cx="5921375" cy="3143250"/>
            <a:chOff x="79754" y="3429000"/>
            <a:chExt cx="5921006" cy="3143250"/>
          </a:xfrm>
        </p:grpSpPr>
        <p:sp>
          <p:nvSpPr>
            <p:cNvPr id="14" name="13 Llamada de nube"/>
            <p:cNvSpPr/>
            <p:nvPr/>
          </p:nvSpPr>
          <p:spPr>
            <a:xfrm>
              <a:off x="79754" y="3429000"/>
              <a:ext cx="5921006" cy="3143250"/>
            </a:xfrm>
            <a:prstGeom prst="cloudCallout">
              <a:avLst>
                <a:gd name="adj1" fmla="val 53733"/>
                <a:gd name="adj2" fmla="val -59687"/>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560" name="12 Rectángulo"/>
            <p:cNvSpPr>
              <a:spLocks noChangeArrowheads="1"/>
            </p:cNvSpPr>
            <p:nvPr/>
          </p:nvSpPr>
          <p:spPr bwMode="auto">
            <a:xfrm>
              <a:off x="857256" y="3835419"/>
              <a:ext cx="4572000" cy="2308225"/>
            </a:xfrm>
            <a:prstGeom prst="rect">
              <a:avLst/>
            </a:prstGeom>
            <a:noFill/>
            <a:ln w="9525">
              <a:noFill/>
              <a:miter lim="800000"/>
              <a:headEnd/>
              <a:tailEnd/>
            </a:ln>
          </p:spPr>
          <p:txBody>
            <a:bodyPr>
              <a:spAutoFit/>
            </a:bodyPr>
            <a:lstStyle/>
            <a:p>
              <a:pPr algn="just"/>
              <a:r>
                <a:rPr lang="en-US" sz="2400"/>
                <a:t>Part of the hydrosphere water comes from the collision of comets with Earth which are essentially formed by ice. According to scientists, about 14 %.</a:t>
              </a:r>
              <a:endParaRPr lang="es-ES" sz="2400"/>
            </a:p>
          </p:txBody>
        </p:sp>
      </p:gr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3" y="933450"/>
            <a:ext cx="8715375" cy="831850"/>
          </a:xfrm>
          <a:prstGeom prst="rect">
            <a:avLst/>
          </a:prstGeom>
          <a:solidFill>
            <a:schemeClr val="accent2">
              <a:lumMod val="20000"/>
              <a:lumOff val="80000"/>
            </a:schemeClr>
          </a:solidFill>
          <a:ln w="3175">
            <a:solidFill>
              <a:schemeClr val="tx1"/>
            </a:solidFill>
          </a:ln>
        </p:spPr>
        <p:txBody>
          <a:bodyPr>
            <a:spAutoFit/>
          </a:bodyPr>
          <a:lstStyle/>
          <a:p>
            <a:pPr algn="just">
              <a:defRPr/>
            </a:pPr>
            <a:r>
              <a:rPr lang="en-US" sz="2400" dirty="0"/>
              <a:t>Seas and oceans constitute the 97,5 per cent of the total water and continental waters, 2,5 %.</a:t>
            </a:r>
            <a:endParaRPr lang="es-ES" sz="2400" dirty="0"/>
          </a:p>
        </p:txBody>
      </p:sp>
      <p:sp>
        <p:nvSpPr>
          <p:cNvPr id="6" name="5 Rectángulo"/>
          <p:cNvSpPr/>
          <p:nvPr/>
        </p:nvSpPr>
        <p:spPr>
          <a:xfrm>
            <a:off x="214313" y="1928813"/>
            <a:ext cx="8715375" cy="1938337"/>
          </a:xfrm>
          <a:prstGeom prst="rect">
            <a:avLst/>
          </a:prstGeom>
          <a:solidFill>
            <a:schemeClr val="accent2">
              <a:lumMod val="40000"/>
              <a:lumOff val="60000"/>
            </a:schemeClr>
          </a:solidFill>
          <a:ln w="3175">
            <a:solidFill>
              <a:schemeClr val="tx1"/>
            </a:solidFill>
          </a:ln>
        </p:spPr>
        <p:txBody>
          <a:bodyPr>
            <a:spAutoFit/>
          </a:bodyPr>
          <a:lstStyle/>
          <a:p>
            <a:pPr algn="just">
              <a:buFont typeface="Wingdings" pitchFamily="2" charset="2"/>
              <a:buChar char="Ø"/>
              <a:defRPr/>
            </a:pPr>
            <a:r>
              <a:rPr lang="en-US" sz="2400" dirty="0" smtClean="0"/>
              <a:t>  Of </a:t>
            </a:r>
            <a:r>
              <a:rPr lang="en-US" sz="2400" dirty="0"/>
              <a:t>continental waters </a:t>
            </a:r>
          </a:p>
          <a:p>
            <a:pPr algn="just">
              <a:buFont typeface="Wingdings" pitchFamily="2" charset="2"/>
              <a:buChar char="Ø"/>
              <a:defRPr/>
            </a:pPr>
            <a:endParaRPr lang="en-US" sz="2400" dirty="0"/>
          </a:p>
          <a:p>
            <a:pPr algn="just">
              <a:buFont typeface="Wingdings" pitchFamily="2" charset="2"/>
              <a:buChar char="Ø"/>
              <a:defRPr/>
            </a:pPr>
            <a:r>
              <a:rPr lang="en-US" sz="2400" dirty="0"/>
              <a:t>  73,9 per cent is in the form of ice</a:t>
            </a:r>
          </a:p>
          <a:p>
            <a:pPr algn="just">
              <a:buFont typeface="Wingdings" pitchFamily="2" charset="2"/>
              <a:buChar char="Ø"/>
              <a:defRPr/>
            </a:pPr>
            <a:r>
              <a:rPr lang="en-US" sz="2400" dirty="0"/>
              <a:t>  25,7 per cent are ground waters</a:t>
            </a:r>
          </a:p>
          <a:p>
            <a:pPr algn="just">
              <a:buFont typeface="Wingdings" pitchFamily="2" charset="2"/>
              <a:buChar char="Ø"/>
              <a:defRPr/>
            </a:pPr>
            <a:r>
              <a:rPr lang="en-US" sz="2400" dirty="0"/>
              <a:t>  1 per cent are surface waters (rivers, lakes, ponds, streams)</a:t>
            </a:r>
            <a:endParaRPr lang="es-ES" sz="2400" dirty="0"/>
          </a:p>
        </p:txBody>
      </p:sp>
      <p:sp>
        <p:nvSpPr>
          <p:cNvPr id="7" name="6 CuadroTexto"/>
          <p:cNvSpPr txBox="1"/>
          <p:nvPr/>
        </p:nvSpPr>
        <p:spPr>
          <a:xfrm>
            <a:off x="214313" y="4037013"/>
            <a:ext cx="8715375" cy="2678112"/>
          </a:xfrm>
          <a:prstGeom prst="rect">
            <a:avLst/>
          </a:prstGeom>
          <a:solidFill>
            <a:schemeClr val="accent2">
              <a:lumMod val="60000"/>
              <a:lumOff val="40000"/>
            </a:schemeClr>
          </a:solidFill>
          <a:ln w="3175">
            <a:solidFill>
              <a:schemeClr val="tx1"/>
            </a:solidFill>
          </a:ln>
        </p:spPr>
        <p:txBody>
          <a:bodyPr>
            <a:spAutoFit/>
          </a:bodyPr>
          <a:lstStyle/>
          <a:p>
            <a:pPr algn="just">
              <a:defRPr/>
            </a:pPr>
            <a:r>
              <a:rPr lang="es-ES" sz="2400" dirty="0"/>
              <a:t>Of surface waters </a:t>
            </a:r>
          </a:p>
          <a:p>
            <a:pPr algn="just">
              <a:defRPr/>
            </a:pPr>
            <a:endParaRPr lang="es-ES" sz="2400" dirty="0"/>
          </a:p>
          <a:p>
            <a:pPr algn="just">
              <a:buFont typeface="Wingdings" pitchFamily="2" charset="2"/>
              <a:buChar char="Ø"/>
              <a:defRPr/>
            </a:pPr>
            <a:r>
              <a:rPr lang="es-ES" sz="2400" dirty="0"/>
              <a:t>  52 per cent is in  lakes</a:t>
            </a:r>
          </a:p>
          <a:p>
            <a:pPr algn="just">
              <a:buFont typeface="Wingdings" pitchFamily="2" charset="2"/>
              <a:buChar char="Ø"/>
              <a:defRPr/>
            </a:pPr>
            <a:r>
              <a:rPr lang="es-ES" sz="2400" dirty="0"/>
              <a:t>  38 per cent is impregnating  the </a:t>
            </a:r>
            <a:r>
              <a:rPr lang="es-ES" sz="2400" dirty="0" err="1"/>
              <a:t>ground</a:t>
            </a:r>
            <a:endParaRPr lang="es-ES" sz="2400" dirty="0"/>
          </a:p>
          <a:p>
            <a:pPr algn="just">
              <a:buFont typeface="Wingdings" pitchFamily="2" charset="2"/>
              <a:buChar char="Ø"/>
              <a:defRPr/>
            </a:pPr>
            <a:r>
              <a:rPr lang="es-ES" sz="2400" dirty="0"/>
              <a:t>  1 per cent is in  rivers</a:t>
            </a:r>
          </a:p>
          <a:p>
            <a:pPr algn="just">
              <a:buFont typeface="Wingdings" pitchFamily="2" charset="2"/>
              <a:buChar char="Ø"/>
              <a:defRPr/>
            </a:pPr>
            <a:r>
              <a:rPr lang="es-ES" sz="2400" dirty="0"/>
              <a:t>  1 per cent is part of  living beings</a:t>
            </a:r>
          </a:p>
          <a:p>
            <a:pPr algn="just">
              <a:buFont typeface="Wingdings" pitchFamily="2" charset="2"/>
              <a:buChar char="Ø"/>
              <a:defRPr/>
            </a:pPr>
            <a:r>
              <a:rPr lang="es-ES" sz="2400" dirty="0"/>
              <a:t>  8 per cent is in the atmosphere (not in the hydrosphere)</a:t>
            </a:r>
          </a:p>
        </p:txBody>
      </p:sp>
      <p:sp>
        <p:nvSpPr>
          <p:cNvPr id="24581" name="8 Rectángulo"/>
          <p:cNvSpPr>
            <a:spLocks noChangeArrowheads="1"/>
          </p:cNvSpPr>
          <p:nvPr/>
        </p:nvSpPr>
        <p:spPr bwMode="auto">
          <a:xfrm>
            <a:off x="0" y="142875"/>
            <a:ext cx="9144000" cy="523875"/>
          </a:xfrm>
          <a:prstGeom prst="rect">
            <a:avLst/>
          </a:prstGeom>
          <a:noFill/>
          <a:ln w="9525">
            <a:noFill/>
            <a:miter lim="800000"/>
            <a:headEnd/>
            <a:tailEnd/>
          </a:ln>
        </p:spPr>
        <p:txBody>
          <a:bodyPr>
            <a:spAutoFit/>
          </a:bodyPr>
          <a:lstStyle/>
          <a:p>
            <a:pPr algn="ctr"/>
            <a:r>
              <a:rPr lang="en-US" sz="2800"/>
              <a:t>DISTRIBUTION OF WATER ON EARTH</a:t>
            </a:r>
            <a:endParaRPr lang="es-ES" sz="2800"/>
          </a:p>
        </p:txBody>
      </p:sp>
      <p:sp>
        <p:nvSpPr>
          <p:cNvPr id="8" name="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p:cNvSpPr>
            <a:spLocks noChangeArrowheads="1"/>
          </p:cNvSpPr>
          <p:nvPr/>
        </p:nvSpPr>
        <p:spPr bwMode="auto">
          <a:xfrm>
            <a:off x="0" y="142875"/>
            <a:ext cx="9144000" cy="523875"/>
          </a:xfrm>
          <a:prstGeom prst="rect">
            <a:avLst/>
          </a:prstGeom>
          <a:noFill/>
          <a:ln w="9525">
            <a:noFill/>
            <a:miter lim="800000"/>
            <a:headEnd/>
            <a:tailEnd/>
          </a:ln>
        </p:spPr>
        <p:txBody>
          <a:bodyPr>
            <a:spAutoFit/>
          </a:bodyPr>
          <a:lstStyle/>
          <a:p>
            <a:pPr algn="ctr"/>
            <a:r>
              <a:rPr lang="en-US" sz="2800"/>
              <a:t>THE WATER CYCLE</a:t>
            </a:r>
            <a:endParaRPr lang="es-ES" sz="2800"/>
          </a:p>
        </p:txBody>
      </p:sp>
      <p:sp>
        <p:nvSpPr>
          <p:cNvPr id="25603" name="4 Rectángulo"/>
          <p:cNvSpPr>
            <a:spLocks noChangeArrowheads="1"/>
          </p:cNvSpPr>
          <p:nvPr/>
        </p:nvSpPr>
        <p:spPr bwMode="auto">
          <a:xfrm>
            <a:off x="0" y="642938"/>
            <a:ext cx="9144000" cy="2308225"/>
          </a:xfrm>
          <a:prstGeom prst="rect">
            <a:avLst/>
          </a:prstGeom>
          <a:noFill/>
          <a:ln w="9525">
            <a:noFill/>
            <a:miter lim="800000"/>
            <a:headEnd/>
            <a:tailEnd/>
          </a:ln>
        </p:spPr>
        <p:txBody>
          <a:bodyPr>
            <a:spAutoFit/>
          </a:bodyPr>
          <a:lstStyle/>
          <a:p>
            <a:pPr algn="just"/>
            <a:r>
              <a:rPr lang="en-US" sz="2400"/>
              <a:t>Earth water is always in movement, and the water cycle, describes the continuous movement of water on, above, and below the surface of  Earth. </a:t>
            </a:r>
          </a:p>
          <a:p>
            <a:pPr algn="just"/>
            <a:endParaRPr lang="en-US" sz="2400"/>
          </a:p>
          <a:p>
            <a:pPr algn="just"/>
            <a:r>
              <a:rPr lang="en-US" sz="2400"/>
              <a:t>Although the total amount of water in the Earth changes very little, water is not always in the same place or in the same state.</a:t>
            </a:r>
          </a:p>
        </p:txBody>
      </p:sp>
      <p:grpSp>
        <p:nvGrpSpPr>
          <p:cNvPr id="25604" name="5 Grupo"/>
          <p:cNvGrpSpPr>
            <a:grpSpLocks/>
          </p:cNvGrpSpPr>
          <p:nvPr/>
        </p:nvGrpSpPr>
        <p:grpSpPr bwMode="auto">
          <a:xfrm>
            <a:off x="1708150" y="3181350"/>
            <a:ext cx="5792788" cy="3533775"/>
            <a:chOff x="279796" y="3181649"/>
            <a:chExt cx="5792362" cy="3533499"/>
          </a:xfrm>
        </p:grpSpPr>
        <p:pic>
          <p:nvPicPr>
            <p:cNvPr id="25606" name="Picture 2" descr="http://www.rsmas.miami.edu/groups/hydrosphere/center_main001001.gif"/>
            <p:cNvPicPr>
              <a:picLocks noChangeAspect="1" noChangeArrowheads="1"/>
            </p:cNvPicPr>
            <p:nvPr/>
          </p:nvPicPr>
          <p:blipFill>
            <a:blip r:embed="rId3" cstate="print"/>
            <a:srcRect/>
            <a:stretch>
              <a:fillRect/>
            </a:stretch>
          </p:blipFill>
          <p:spPr bwMode="auto">
            <a:xfrm>
              <a:off x="357158" y="3543323"/>
              <a:ext cx="5715000" cy="3171825"/>
            </a:xfrm>
            <a:prstGeom prst="rect">
              <a:avLst/>
            </a:prstGeom>
            <a:noFill/>
            <a:ln w="28575">
              <a:solidFill>
                <a:srgbClr val="FFC000"/>
              </a:solidFill>
              <a:miter lim="800000"/>
              <a:headEnd/>
              <a:tailEnd/>
            </a:ln>
          </p:spPr>
        </p:pic>
        <p:sp>
          <p:nvSpPr>
            <p:cNvPr id="25607" name="13 CuadroTexto"/>
            <p:cNvSpPr txBox="1">
              <a:spLocks noChangeArrowheads="1"/>
            </p:cNvSpPr>
            <p:nvPr/>
          </p:nvSpPr>
          <p:spPr bwMode="auto">
            <a:xfrm>
              <a:off x="279796" y="3181649"/>
              <a:ext cx="3220634" cy="461665"/>
            </a:xfrm>
            <a:prstGeom prst="rect">
              <a:avLst/>
            </a:prstGeom>
            <a:noFill/>
            <a:ln w="9525">
              <a:noFill/>
              <a:miter lim="800000"/>
              <a:headEnd/>
              <a:tailEnd/>
            </a:ln>
          </p:spPr>
          <p:txBody>
            <a:bodyPr>
              <a:spAutoFit/>
            </a:bodyPr>
            <a:lstStyle/>
            <a:p>
              <a:r>
                <a:rPr lang="es-ES" sz="2400" b="1">
                  <a:solidFill>
                    <a:srgbClr val="FFC000"/>
                  </a:solidFill>
                </a:rPr>
                <a:t>THE WATER CYCLE</a:t>
              </a:r>
            </a:p>
          </p:txBody>
        </p:sp>
      </p:gr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Rectángulo"/>
          <p:cNvSpPr>
            <a:spLocks noChangeArrowheads="1"/>
          </p:cNvSpPr>
          <p:nvPr/>
        </p:nvSpPr>
        <p:spPr bwMode="auto">
          <a:xfrm>
            <a:off x="0" y="117475"/>
            <a:ext cx="9144000" cy="523875"/>
          </a:xfrm>
          <a:prstGeom prst="rect">
            <a:avLst/>
          </a:prstGeom>
          <a:noFill/>
          <a:ln w="9525">
            <a:noFill/>
            <a:miter lim="800000"/>
            <a:headEnd/>
            <a:tailEnd/>
          </a:ln>
        </p:spPr>
        <p:txBody>
          <a:bodyPr>
            <a:spAutoFit/>
          </a:bodyPr>
          <a:lstStyle/>
          <a:p>
            <a:pPr algn="ctr"/>
            <a:r>
              <a:rPr lang="en-US" sz="2800"/>
              <a:t>CLOUDS, FOG, DEW AND FROST </a:t>
            </a:r>
            <a:endParaRPr lang="es-ES" sz="2800"/>
          </a:p>
        </p:txBody>
      </p:sp>
      <p:sp>
        <p:nvSpPr>
          <p:cNvPr id="26627" name="5 Rectángulo"/>
          <p:cNvSpPr>
            <a:spLocks noChangeArrowheads="1"/>
          </p:cNvSpPr>
          <p:nvPr/>
        </p:nvSpPr>
        <p:spPr bwMode="auto">
          <a:xfrm>
            <a:off x="0" y="642938"/>
            <a:ext cx="9144000" cy="1754187"/>
          </a:xfrm>
          <a:prstGeom prst="rect">
            <a:avLst/>
          </a:prstGeom>
          <a:noFill/>
          <a:ln w="9525">
            <a:noFill/>
            <a:miter lim="800000"/>
            <a:headEnd/>
            <a:tailEnd/>
          </a:ln>
        </p:spPr>
        <p:txBody>
          <a:bodyPr>
            <a:spAutoFit/>
          </a:bodyPr>
          <a:lstStyle/>
          <a:p>
            <a:pPr algn="just"/>
            <a:r>
              <a:rPr lang="en-US" b="1"/>
              <a:t>Clouds</a:t>
            </a:r>
            <a:r>
              <a:rPr lang="en-US"/>
              <a:t> are formed by condensation of gaseous water in the atmosphere. That gaseous water originates from the surface waters evaporation, mainly from  seas, but also from rivers, lakes, marshes and even soil moisture. </a:t>
            </a:r>
            <a:r>
              <a:rPr lang="en-US" b="1"/>
              <a:t>Clouds</a:t>
            </a:r>
            <a:r>
              <a:rPr lang="en-US"/>
              <a:t> are made up of small liquid water droplets</a:t>
            </a:r>
            <a:r>
              <a:rPr lang="es-ES"/>
              <a:t>.</a:t>
            </a:r>
            <a:r>
              <a:rPr lang="en-US"/>
              <a:t> </a:t>
            </a:r>
          </a:p>
          <a:p>
            <a:pPr algn="just"/>
            <a:r>
              <a:rPr lang="en-US"/>
              <a:t>Drops of water do not fall, firstly because they are very small and secondly because the raising air , pushes them up.</a:t>
            </a:r>
            <a:endParaRPr lang="es-ES"/>
          </a:p>
        </p:txBody>
      </p:sp>
      <p:sp>
        <p:nvSpPr>
          <p:cNvPr id="26628" name="9 Rectángulo"/>
          <p:cNvSpPr>
            <a:spLocks noChangeArrowheads="1"/>
          </p:cNvSpPr>
          <p:nvPr/>
        </p:nvSpPr>
        <p:spPr bwMode="auto">
          <a:xfrm>
            <a:off x="0" y="2357438"/>
            <a:ext cx="8315325" cy="646112"/>
          </a:xfrm>
          <a:prstGeom prst="rect">
            <a:avLst/>
          </a:prstGeom>
          <a:noFill/>
          <a:ln w="9525">
            <a:noFill/>
            <a:miter lim="800000"/>
            <a:headEnd/>
            <a:tailEnd/>
          </a:ln>
        </p:spPr>
        <p:txBody>
          <a:bodyPr wrap="none">
            <a:spAutoFit/>
          </a:bodyPr>
          <a:lstStyle/>
          <a:p>
            <a:pPr algn="just"/>
            <a:r>
              <a:rPr lang="en-US"/>
              <a:t>When there is a lot of water in the air and a low temperature , the </a:t>
            </a:r>
            <a:r>
              <a:rPr lang="en-US" b="1"/>
              <a:t>fog</a:t>
            </a:r>
            <a:r>
              <a:rPr lang="en-US"/>
              <a:t> is formed. </a:t>
            </a:r>
          </a:p>
          <a:p>
            <a:pPr algn="just"/>
            <a:r>
              <a:rPr lang="en-US" b="1"/>
              <a:t>Fog</a:t>
            </a:r>
            <a:r>
              <a:rPr lang="en-US"/>
              <a:t> are clouds at ground level.</a:t>
            </a:r>
            <a:endParaRPr lang="es-ES"/>
          </a:p>
        </p:txBody>
      </p:sp>
      <p:sp>
        <p:nvSpPr>
          <p:cNvPr id="26629" name="20 Rectángulo"/>
          <p:cNvSpPr>
            <a:spLocks noChangeArrowheads="1"/>
          </p:cNvSpPr>
          <p:nvPr/>
        </p:nvSpPr>
        <p:spPr bwMode="auto">
          <a:xfrm>
            <a:off x="0" y="2928938"/>
            <a:ext cx="9001125" cy="1200150"/>
          </a:xfrm>
          <a:prstGeom prst="rect">
            <a:avLst/>
          </a:prstGeom>
          <a:noFill/>
          <a:ln w="9525">
            <a:noFill/>
            <a:miter lim="800000"/>
            <a:headEnd/>
            <a:tailEnd/>
          </a:ln>
        </p:spPr>
        <p:txBody>
          <a:bodyPr>
            <a:spAutoFit/>
          </a:bodyPr>
          <a:lstStyle/>
          <a:p>
            <a:pPr algn="just"/>
            <a:r>
              <a:rPr lang="es-ES"/>
              <a:t>What is </a:t>
            </a:r>
            <a:r>
              <a:rPr lang="es-ES" b="1"/>
              <a:t>dew</a:t>
            </a:r>
            <a:r>
              <a:rPr lang="es-ES"/>
              <a:t>?</a:t>
            </a:r>
            <a:r>
              <a:rPr lang="en-US"/>
              <a:t> All air contains moisture, which is called </a:t>
            </a:r>
            <a:r>
              <a:rPr lang="en-US" i="1"/>
              <a:t>water vapour</a:t>
            </a:r>
            <a:r>
              <a:rPr lang="en-US"/>
              <a:t>. When air cools during the night, the moisture is cooled and water droplets are formed on the grass and plants. </a:t>
            </a:r>
            <a:r>
              <a:rPr lang="en-US" b="1"/>
              <a:t>This is dew</a:t>
            </a:r>
            <a:r>
              <a:rPr lang="en-US"/>
              <a:t>.</a:t>
            </a:r>
            <a:endParaRPr lang="es-ES"/>
          </a:p>
          <a:p>
            <a:pPr algn="just"/>
            <a:endParaRPr lang="es-ES"/>
          </a:p>
        </p:txBody>
      </p:sp>
      <p:sp>
        <p:nvSpPr>
          <p:cNvPr id="26630" name="22 Rectángulo"/>
          <p:cNvSpPr>
            <a:spLocks noChangeArrowheads="1"/>
          </p:cNvSpPr>
          <p:nvPr/>
        </p:nvSpPr>
        <p:spPr bwMode="auto">
          <a:xfrm>
            <a:off x="-23813" y="3786188"/>
            <a:ext cx="9167813" cy="646112"/>
          </a:xfrm>
          <a:prstGeom prst="rect">
            <a:avLst/>
          </a:prstGeom>
          <a:noFill/>
          <a:ln w="9525">
            <a:noFill/>
            <a:miter lim="800000"/>
            <a:headEnd/>
            <a:tailEnd/>
          </a:ln>
        </p:spPr>
        <p:txBody>
          <a:bodyPr>
            <a:spAutoFit/>
          </a:bodyPr>
          <a:lstStyle/>
          <a:p>
            <a:pPr algn="just"/>
            <a:r>
              <a:rPr lang="es-ES"/>
              <a:t>What is </a:t>
            </a:r>
            <a:r>
              <a:rPr lang="es-ES" b="1"/>
              <a:t>frost</a:t>
            </a:r>
            <a:r>
              <a:rPr lang="es-ES"/>
              <a:t>? When the temperature falls below freezing point, the moisture in the air freezes into ice crystals and they settle on grass and plants. </a:t>
            </a:r>
            <a:r>
              <a:rPr lang="es-ES" b="1"/>
              <a:t>This is frost.</a:t>
            </a:r>
            <a:endParaRPr lang="es-ES"/>
          </a:p>
        </p:txBody>
      </p:sp>
      <p:grpSp>
        <p:nvGrpSpPr>
          <p:cNvPr id="26631" name="27 Grupo"/>
          <p:cNvGrpSpPr>
            <a:grpSpLocks/>
          </p:cNvGrpSpPr>
          <p:nvPr/>
        </p:nvGrpSpPr>
        <p:grpSpPr bwMode="auto">
          <a:xfrm>
            <a:off x="3059113" y="4613275"/>
            <a:ext cx="2941637" cy="2101850"/>
            <a:chOff x="3058601" y="4612790"/>
            <a:chExt cx="2942159" cy="2102358"/>
          </a:xfrm>
        </p:grpSpPr>
        <p:pic>
          <p:nvPicPr>
            <p:cNvPr id="26640" name="Picture 14" descr="http://www.lygeum.es/wp-content/uploads/2006/05/equiseto10.jpg"/>
            <p:cNvPicPr>
              <a:picLocks noChangeAspect="1" noChangeArrowheads="1"/>
            </p:cNvPicPr>
            <p:nvPr/>
          </p:nvPicPr>
          <p:blipFill>
            <a:blip r:embed="rId3" cstate="print"/>
            <a:srcRect/>
            <a:stretch>
              <a:fillRect/>
            </a:stretch>
          </p:blipFill>
          <p:spPr bwMode="auto">
            <a:xfrm>
              <a:off x="3058601" y="4612790"/>
              <a:ext cx="2942159" cy="2102358"/>
            </a:xfrm>
            <a:prstGeom prst="rect">
              <a:avLst/>
            </a:prstGeom>
            <a:noFill/>
            <a:ln w="9525">
              <a:noFill/>
              <a:miter lim="800000"/>
              <a:headEnd/>
              <a:tailEnd/>
            </a:ln>
          </p:spPr>
        </p:pic>
        <p:sp>
          <p:nvSpPr>
            <p:cNvPr id="27" name="26 CuadroTexto"/>
            <p:cNvSpPr txBox="1"/>
            <p:nvPr/>
          </p:nvSpPr>
          <p:spPr>
            <a:xfrm>
              <a:off x="5143358" y="6286419"/>
              <a:ext cx="785952" cy="369977"/>
            </a:xfrm>
            <a:prstGeom prst="rect">
              <a:avLst/>
            </a:prstGeom>
            <a:solidFill>
              <a:schemeClr val="accent3">
                <a:lumMod val="40000"/>
                <a:lumOff val="60000"/>
              </a:schemeClr>
            </a:solidFill>
          </p:spPr>
          <p:txBody>
            <a:bodyPr>
              <a:spAutoFit/>
            </a:bodyPr>
            <a:lstStyle/>
            <a:p>
              <a:pPr algn="ctr">
                <a:defRPr/>
              </a:pPr>
              <a:r>
                <a:rPr lang="es-ES" dirty="0"/>
                <a:t>DEW</a:t>
              </a:r>
            </a:p>
          </p:txBody>
        </p:sp>
      </p:grpSp>
      <p:grpSp>
        <p:nvGrpSpPr>
          <p:cNvPr id="26632" name="32 Grupo"/>
          <p:cNvGrpSpPr>
            <a:grpSpLocks/>
          </p:cNvGrpSpPr>
          <p:nvPr/>
        </p:nvGrpSpPr>
        <p:grpSpPr bwMode="auto">
          <a:xfrm>
            <a:off x="6135688" y="4602163"/>
            <a:ext cx="2865437" cy="2041525"/>
            <a:chOff x="6135731" y="4601747"/>
            <a:chExt cx="2865425" cy="2041963"/>
          </a:xfrm>
        </p:grpSpPr>
        <p:pic>
          <p:nvPicPr>
            <p:cNvPr id="26638" name="Picture 12" descr="http://www.lygeum.es/wp-content/uploads/2006/12/escarcha000.jpg"/>
            <p:cNvPicPr>
              <a:picLocks noChangeAspect="1" noChangeArrowheads="1"/>
            </p:cNvPicPr>
            <p:nvPr/>
          </p:nvPicPr>
          <p:blipFill>
            <a:blip r:embed="rId4" cstate="print"/>
            <a:srcRect/>
            <a:stretch>
              <a:fillRect/>
            </a:stretch>
          </p:blipFill>
          <p:spPr bwMode="auto">
            <a:xfrm>
              <a:off x="6135731" y="4601747"/>
              <a:ext cx="2865425" cy="2041963"/>
            </a:xfrm>
            <a:prstGeom prst="rect">
              <a:avLst/>
            </a:prstGeom>
            <a:noFill/>
            <a:ln w="9525">
              <a:noFill/>
              <a:miter lim="800000"/>
              <a:headEnd/>
              <a:tailEnd/>
            </a:ln>
          </p:spPr>
        </p:pic>
        <p:sp>
          <p:nvSpPr>
            <p:cNvPr id="29" name="28 CuadroTexto"/>
            <p:cNvSpPr txBox="1"/>
            <p:nvPr/>
          </p:nvSpPr>
          <p:spPr>
            <a:xfrm>
              <a:off x="7929598" y="6214993"/>
              <a:ext cx="1000121" cy="369966"/>
            </a:xfrm>
            <a:prstGeom prst="rect">
              <a:avLst/>
            </a:prstGeom>
            <a:solidFill>
              <a:schemeClr val="accent3">
                <a:lumMod val="40000"/>
                <a:lumOff val="60000"/>
              </a:schemeClr>
            </a:solidFill>
          </p:spPr>
          <p:txBody>
            <a:bodyPr>
              <a:spAutoFit/>
            </a:bodyPr>
            <a:lstStyle/>
            <a:p>
              <a:pPr algn="ctr">
                <a:defRPr/>
              </a:pPr>
              <a:r>
                <a:rPr lang="es-ES" dirty="0"/>
                <a:t>FROST</a:t>
              </a:r>
            </a:p>
          </p:txBody>
        </p:sp>
      </p:grpSp>
      <p:grpSp>
        <p:nvGrpSpPr>
          <p:cNvPr id="26633" name="31 Grupo"/>
          <p:cNvGrpSpPr>
            <a:grpSpLocks/>
          </p:cNvGrpSpPr>
          <p:nvPr/>
        </p:nvGrpSpPr>
        <p:grpSpPr bwMode="auto">
          <a:xfrm>
            <a:off x="142875" y="4625975"/>
            <a:ext cx="2786063" cy="2089150"/>
            <a:chOff x="0" y="4584150"/>
            <a:chExt cx="2786082" cy="2089562"/>
          </a:xfrm>
        </p:grpSpPr>
        <p:pic>
          <p:nvPicPr>
            <p:cNvPr id="26635" name="Picture 10" descr="http://www.quimicaweb.net/grupo_trabajo_fyq3/tema3/imagenes/niebla.jpg"/>
            <p:cNvPicPr>
              <a:picLocks noChangeAspect="1" noChangeArrowheads="1"/>
            </p:cNvPicPr>
            <p:nvPr/>
          </p:nvPicPr>
          <p:blipFill>
            <a:blip r:embed="rId5" cstate="print"/>
            <a:srcRect/>
            <a:stretch>
              <a:fillRect/>
            </a:stretch>
          </p:blipFill>
          <p:spPr bwMode="auto">
            <a:xfrm>
              <a:off x="0" y="4584150"/>
              <a:ext cx="2786082" cy="2089562"/>
            </a:xfrm>
            <a:prstGeom prst="rect">
              <a:avLst/>
            </a:prstGeom>
            <a:noFill/>
            <a:ln w="9525">
              <a:noFill/>
              <a:miter lim="800000"/>
              <a:headEnd/>
              <a:tailEnd/>
            </a:ln>
          </p:spPr>
        </p:pic>
        <p:sp>
          <p:nvSpPr>
            <p:cNvPr id="30" name="29 CuadroTexto"/>
            <p:cNvSpPr txBox="1"/>
            <p:nvPr/>
          </p:nvSpPr>
          <p:spPr>
            <a:xfrm>
              <a:off x="1928826" y="6227537"/>
              <a:ext cx="785817" cy="368373"/>
            </a:xfrm>
            <a:prstGeom prst="rect">
              <a:avLst/>
            </a:prstGeom>
            <a:solidFill>
              <a:schemeClr val="accent3">
                <a:lumMod val="40000"/>
                <a:lumOff val="60000"/>
              </a:schemeClr>
            </a:solidFill>
          </p:spPr>
          <p:txBody>
            <a:bodyPr>
              <a:spAutoFit/>
            </a:bodyPr>
            <a:lstStyle/>
            <a:p>
              <a:pPr algn="ctr">
                <a:defRPr/>
              </a:pPr>
              <a:r>
                <a:rPr lang="es-ES" dirty="0"/>
                <a:t>FOG</a:t>
              </a:r>
            </a:p>
          </p:txBody>
        </p:sp>
        <p:sp>
          <p:nvSpPr>
            <p:cNvPr id="31" name="30 CuadroTexto"/>
            <p:cNvSpPr txBox="1"/>
            <p:nvPr/>
          </p:nvSpPr>
          <p:spPr>
            <a:xfrm>
              <a:off x="1643074" y="4642900"/>
              <a:ext cx="1071569" cy="369960"/>
            </a:xfrm>
            <a:prstGeom prst="rect">
              <a:avLst/>
            </a:prstGeom>
            <a:solidFill>
              <a:schemeClr val="accent3">
                <a:lumMod val="40000"/>
                <a:lumOff val="60000"/>
              </a:schemeClr>
            </a:solidFill>
          </p:spPr>
          <p:txBody>
            <a:bodyPr>
              <a:spAutoFit/>
            </a:bodyPr>
            <a:lstStyle/>
            <a:p>
              <a:pPr algn="ctr">
                <a:defRPr/>
              </a:pPr>
              <a:r>
                <a:rPr lang="es-ES" dirty="0"/>
                <a:t>CLOUD</a:t>
              </a:r>
            </a:p>
          </p:txBody>
        </p:sp>
      </p:grpSp>
      <p:sp>
        <p:nvSpPr>
          <p:cNvPr id="17" name="1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Rectángulo"/>
          <p:cNvSpPr>
            <a:spLocks noChangeArrowheads="1"/>
          </p:cNvSpPr>
          <p:nvPr/>
        </p:nvSpPr>
        <p:spPr bwMode="auto">
          <a:xfrm>
            <a:off x="0" y="71438"/>
            <a:ext cx="9144000" cy="523875"/>
          </a:xfrm>
          <a:prstGeom prst="rect">
            <a:avLst/>
          </a:prstGeom>
          <a:noFill/>
          <a:ln w="9525">
            <a:noFill/>
            <a:miter lim="800000"/>
            <a:headEnd/>
            <a:tailEnd/>
          </a:ln>
        </p:spPr>
        <p:txBody>
          <a:bodyPr>
            <a:spAutoFit/>
          </a:bodyPr>
          <a:lstStyle/>
          <a:p>
            <a:pPr algn="ctr"/>
            <a:r>
              <a:rPr lang="en-US" sz="2800"/>
              <a:t>RAIN, SNOW AND HAIL</a:t>
            </a:r>
            <a:endParaRPr lang="es-ES" sz="2800"/>
          </a:p>
        </p:txBody>
      </p:sp>
      <p:sp>
        <p:nvSpPr>
          <p:cNvPr id="27651" name="5 Rectángulo"/>
          <p:cNvSpPr>
            <a:spLocks noChangeArrowheads="1"/>
          </p:cNvSpPr>
          <p:nvPr/>
        </p:nvSpPr>
        <p:spPr bwMode="auto">
          <a:xfrm>
            <a:off x="0" y="571500"/>
            <a:ext cx="9144000" cy="923925"/>
          </a:xfrm>
          <a:prstGeom prst="rect">
            <a:avLst/>
          </a:prstGeom>
          <a:noFill/>
          <a:ln w="9525">
            <a:noFill/>
            <a:miter lim="800000"/>
            <a:headEnd/>
            <a:tailEnd/>
          </a:ln>
        </p:spPr>
        <p:txBody>
          <a:bodyPr>
            <a:spAutoFit/>
          </a:bodyPr>
          <a:lstStyle/>
          <a:p>
            <a:pPr algn="just"/>
            <a:r>
              <a:rPr lang="en-US"/>
              <a:t>Rain, snow and hail come from clouds when clouds form larger drops, fall due to its weight. This is rain. If the temperature is very low, the water droplets solidify in small crystals and form the snowflakes or hail.</a:t>
            </a:r>
            <a:endParaRPr lang="es-ES"/>
          </a:p>
        </p:txBody>
      </p:sp>
      <p:pic>
        <p:nvPicPr>
          <p:cNvPr id="27652" name="Picture 2" descr="http://lapeceraht.files.wordpress.com/2009/04/lluvia.jpg"/>
          <p:cNvPicPr>
            <a:picLocks noChangeAspect="1" noChangeArrowheads="1"/>
          </p:cNvPicPr>
          <p:nvPr/>
        </p:nvPicPr>
        <p:blipFill>
          <a:blip r:embed="rId3" cstate="print"/>
          <a:srcRect/>
          <a:stretch>
            <a:fillRect/>
          </a:stretch>
        </p:blipFill>
        <p:spPr bwMode="auto">
          <a:xfrm>
            <a:off x="63500" y="3500438"/>
            <a:ext cx="4416425" cy="3311525"/>
          </a:xfrm>
          <a:prstGeom prst="rect">
            <a:avLst/>
          </a:prstGeom>
          <a:noFill/>
          <a:ln w="9525">
            <a:noFill/>
            <a:miter lim="800000"/>
            <a:headEnd/>
            <a:tailEnd/>
          </a:ln>
        </p:spPr>
      </p:pic>
      <p:pic>
        <p:nvPicPr>
          <p:cNvPr id="27653" name="Picture 4" descr="http://www.meteored.com/fotos/data/media/8/nieve_1.jpg"/>
          <p:cNvPicPr>
            <a:picLocks noChangeAspect="1" noChangeArrowheads="1"/>
          </p:cNvPicPr>
          <p:nvPr/>
        </p:nvPicPr>
        <p:blipFill>
          <a:blip r:embed="rId4" cstate="print"/>
          <a:srcRect/>
          <a:stretch>
            <a:fillRect/>
          </a:stretch>
        </p:blipFill>
        <p:spPr bwMode="auto">
          <a:xfrm>
            <a:off x="2928938" y="1500188"/>
            <a:ext cx="4140200" cy="3311525"/>
          </a:xfrm>
          <a:prstGeom prst="rect">
            <a:avLst/>
          </a:prstGeom>
          <a:noFill/>
          <a:ln w="9525">
            <a:noFill/>
            <a:miter lim="800000"/>
            <a:headEnd/>
            <a:tailEnd/>
          </a:ln>
        </p:spPr>
      </p:pic>
      <p:pic>
        <p:nvPicPr>
          <p:cNvPr id="27654" name="Picture 6" descr="http://www.fidespotosi.com/archivos/granizo.jpg"/>
          <p:cNvPicPr>
            <a:picLocks noChangeAspect="1" noChangeArrowheads="1"/>
          </p:cNvPicPr>
          <p:nvPr/>
        </p:nvPicPr>
        <p:blipFill>
          <a:blip r:embed="rId5" cstate="print"/>
          <a:srcRect/>
          <a:stretch>
            <a:fillRect/>
          </a:stretch>
        </p:blipFill>
        <p:spPr bwMode="auto">
          <a:xfrm>
            <a:off x="4500563" y="3500438"/>
            <a:ext cx="3956050" cy="3311525"/>
          </a:xfrm>
          <a:prstGeom prst="rect">
            <a:avLst/>
          </a:prstGeom>
          <a:noFill/>
          <a:ln w="9525">
            <a:noFill/>
            <a:miter lim="800000"/>
            <a:headEnd/>
            <a:tailEnd/>
          </a:ln>
        </p:spPr>
      </p:pic>
      <p:grpSp>
        <p:nvGrpSpPr>
          <p:cNvPr id="27655" name="14 Grupo"/>
          <p:cNvGrpSpPr>
            <a:grpSpLocks/>
          </p:cNvGrpSpPr>
          <p:nvPr/>
        </p:nvGrpSpPr>
        <p:grpSpPr bwMode="auto">
          <a:xfrm>
            <a:off x="785813" y="2500313"/>
            <a:ext cx="1428750" cy="1000125"/>
            <a:chOff x="1000100" y="2500306"/>
            <a:chExt cx="1428760" cy="1000132"/>
          </a:xfrm>
        </p:grpSpPr>
        <p:sp>
          <p:nvSpPr>
            <p:cNvPr id="11" name="10 Llamada de nube"/>
            <p:cNvSpPr/>
            <p:nvPr/>
          </p:nvSpPr>
          <p:spPr>
            <a:xfrm>
              <a:off x="1000100" y="2500306"/>
              <a:ext cx="1428760" cy="1000132"/>
            </a:xfrm>
            <a:prstGeom prst="cloudCallou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CuadroTexto"/>
            <p:cNvSpPr txBox="1"/>
            <p:nvPr/>
          </p:nvSpPr>
          <p:spPr>
            <a:xfrm>
              <a:off x="1285852" y="2844795"/>
              <a:ext cx="1000132" cy="369891"/>
            </a:xfrm>
            <a:prstGeom prst="rect">
              <a:avLst/>
            </a:prstGeom>
            <a:noFill/>
          </p:spPr>
          <p:txBody>
            <a:bodyPr>
              <a:spAutoFit/>
            </a:bodyPr>
            <a:lstStyle/>
            <a:p>
              <a:pPr>
                <a:defRPr/>
              </a:pPr>
              <a:r>
                <a:rPr lang="es-ES" b="1" dirty="0">
                  <a:solidFill>
                    <a:schemeClr val="accent5">
                      <a:lumMod val="50000"/>
                    </a:schemeClr>
                  </a:solidFill>
                </a:rPr>
                <a:t>RAIN</a:t>
              </a:r>
            </a:p>
          </p:txBody>
        </p:sp>
      </p:grpSp>
      <p:grpSp>
        <p:nvGrpSpPr>
          <p:cNvPr id="27656" name="16 Grupo"/>
          <p:cNvGrpSpPr>
            <a:grpSpLocks/>
          </p:cNvGrpSpPr>
          <p:nvPr/>
        </p:nvGrpSpPr>
        <p:grpSpPr bwMode="auto">
          <a:xfrm>
            <a:off x="7000875" y="1428750"/>
            <a:ext cx="1428750" cy="1000125"/>
            <a:chOff x="7072330" y="1428736"/>
            <a:chExt cx="1428760" cy="1000132"/>
          </a:xfrm>
        </p:grpSpPr>
        <p:sp>
          <p:nvSpPr>
            <p:cNvPr id="13" name="12 Llamada de nube"/>
            <p:cNvSpPr/>
            <p:nvPr/>
          </p:nvSpPr>
          <p:spPr>
            <a:xfrm>
              <a:off x="7072330" y="1428736"/>
              <a:ext cx="1428760" cy="1000132"/>
            </a:xfrm>
            <a:prstGeom prst="cloudCallou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CuadroTexto"/>
            <p:cNvSpPr txBox="1"/>
            <p:nvPr/>
          </p:nvSpPr>
          <p:spPr>
            <a:xfrm>
              <a:off x="7286645" y="1701788"/>
              <a:ext cx="1071569" cy="369891"/>
            </a:xfrm>
            <a:prstGeom prst="rect">
              <a:avLst/>
            </a:prstGeom>
            <a:noFill/>
          </p:spPr>
          <p:txBody>
            <a:bodyPr>
              <a:spAutoFit/>
            </a:bodyPr>
            <a:lstStyle/>
            <a:p>
              <a:pPr>
                <a:defRPr/>
              </a:pPr>
              <a:r>
                <a:rPr lang="es-ES" b="1" dirty="0">
                  <a:solidFill>
                    <a:schemeClr val="accent2">
                      <a:lumMod val="75000"/>
                    </a:schemeClr>
                  </a:solidFill>
                </a:rPr>
                <a:t>SNOW</a:t>
              </a:r>
            </a:p>
          </p:txBody>
        </p:sp>
      </p:grpSp>
      <p:grpSp>
        <p:nvGrpSpPr>
          <p:cNvPr id="27657" name="18 Grupo"/>
          <p:cNvGrpSpPr>
            <a:grpSpLocks/>
          </p:cNvGrpSpPr>
          <p:nvPr/>
        </p:nvGrpSpPr>
        <p:grpSpPr bwMode="auto">
          <a:xfrm>
            <a:off x="7643813" y="3000375"/>
            <a:ext cx="1428750" cy="1000125"/>
            <a:chOff x="7572396" y="3000372"/>
            <a:chExt cx="1428760" cy="1000132"/>
          </a:xfrm>
        </p:grpSpPr>
        <p:sp>
          <p:nvSpPr>
            <p:cNvPr id="12" name="11 Llamada de nube"/>
            <p:cNvSpPr/>
            <p:nvPr/>
          </p:nvSpPr>
          <p:spPr>
            <a:xfrm>
              <a:off x="7572396" y="3000372"/>
              <a:ext cx="1428760" cy="1000132"/>
            </a:xfrm>
            <a:prstGeom prst="cloudCallou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17 CuadroTexto"/>
            <p:cNvSpPr txBox="1"/>
            <p:nvPr/>
          </p:nvSpPr>
          <p:spPr>
            <a:xfrm>
              <a:off x="7929585" y="3344862"/>
              <a:ext cx="785819" cy="369890"/>
            </a:xfrm>
            <a:prstGeom prst="rect">
              <a:avLst/>
            </a:prstGeom>
            <a:noFill/>
          </p:spPr>
          <p:txBody>
            <a:bodyPr>
              <a:spAutoFit/>
            </a:bodyPr>
            <a:lstStyle/>
            <a:p>
              <a:pPr>
                <a:defRPr/>
              </a:pPr>
              <a:r>
                <a:rPr lang="es-ES" b="1" dirty="0">
                  <a:solidFill>
                    <a:schemeClr val="accent4">
                      <a:lumMod val="50000"/>
                    </a:schemeClr>
                  </a:solidFill>
                </a:rPr>
                <a:t>HAIL</a:t>
              </a:r>
            </a:p>
          </p:txBody>
        </p:sp>
      </p:grpSp>
      <p:sp>
        <p:nvSpPr>
          <p:cNvPr id="17" name="1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Rectángulo"/>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a:t>THE IMPORTANCE OF WATER TO LIFE</a:t>
            </a:r>
            <a:endParaRPr lang="es-ES" sz="2800"/>
          </a:p>
        </p:txBody>
      </p:sp>
      <p:sp>
        <p:nvSpPr>
          <p:cNvPr id="28675" name="6 Rectángulo"/>
          <p:cNvSpPr>
            <a:spLocks noChangeArrowheads="1"/>
          </p:cNvSpPr>
          <p:nvPr/>
        </p:nvSpPr>
        <p:spPr bwMode="auto">
          <a:xfrm>
            <a:off x="0" y="741363"/>
            <a:ext cx="9144000" cy="830262"/>
          </a:xfrm>
          <a:prstGeom prst="rect">
            <a:avLst/>
          </a:prstGeom>
          <a:noFill/>
          <a:ln w="9525">
            <a:noFill/>
            <a:miter lim="800000"/>
            <a:headEnd/>
            <a:tailEnd/>
          </a:ln>
        </p:spPr>
        <p:txBody>
          <a:bodyPr>
            <a:spAutoFit/>
          </a:bodyPr>
          <a:lstStyle/>
          <a:p>
            <a:pPr marL="0" lvl="1" algn="just"/>
            <a:r>
              <a:rPr lang="en-US" sz="2400"/>
              <a:t>Life probably evolved in water. Life absolutely depends on the properties of water. </a:t>
            </a:r>
          </a:p>
        </p:txBody>
      </p:sp>
      <p:sp>
        <p:nvSpPr>
          <p:cNvPr id="8" name="7 Rectángulo"/>
          <p:cNvSpPr/>
          <p:nvPr/>
        </p:nvSpPr>
        <p:spPr>
          <a:xfrm>
            <a:off x="0" y="1978025"/>
            <a:ext cx="9144000" cy="3786188"/>
          </a:xfrm>
          <a:prstGeom prst="rect">
            <a:avLst/>
          </a:prstGeom>
        </p:spPr>
        <p:txBody>
          <a:bodyPr>
            <a:spAutoFit/>
          </a:bodyPr>
          <a:lstStyle/>
          <a:p>
            <a:pPr marL="355600" lvl="1" indent="-355600" algn="just">
              <a:buFont typeface="Wingdings" pitchFamily="2" charset="2"/>
              <a:buChar char="q"/>
              <a:defRPr/>
            </a:pPr>
            <a:r>
              <a:rPr lang="en-US" sz="2000" dirty="0">
                <a:solidFill>
                  <a:schemeClr val="accent1">
                    <a:lumMod val="75000"/>
                  </a:schemeClr>
                </a:solidFill>
              </a:rPr>
              <a:t>Water is a vital component of the human body. Between 50-60 per cent of our total body mass is made up from water. In fact an average lean healthy man who weighs 70 kg contains roughly 42 </a:t>
            </a:r>
            <a:r>
              <a:rPr lang="en-US" sz="2000" dirty="0" err="1">
                <a:solidFill>
                  <a:schemeClr val="accent1">
                    <a:lumMod val="75000"/>
                  </a:schemeClr>
                </a:solidFill>
              </a:rPr>
              <a:t>litres</a:t>
            </a:r>
            <a:r>
              <a:rPr lang="en-US" sz="2000" dirty="0">
                <a:solidFill>
                  <a:schemeClr val="accent1">
                    <a:lumMod val="75000"/>
                  </a:schemeClr>
                </a:solidFill>
              </a:rPr>
              <a:t> of water. </a:t>
            </a:r>
          </a:p>
          <a:p>
            <a:pPr marL="355600" lvl="1" indent="-355600" algn="just">
              <a:buFont typeface="Wingdings" pitchFamily="2" charset="2"/>
              <a:buChar char="q"/>
              <a:defRPr/>
            </a:pPr>
            <a:r>
              <a:rPr lang="en-US" sz="2000" dirty="0">
                <a:solidFill>
                  <a:srgbClr val="FFC000"/>
                </a:solidFill>
              </a:rPr>
              <a:t>All living beings have water inside (living cells are 70% - 95% water).</a:t>
            </a:r>
          </a:p>
          <a:p>
            <a:pPr marL="355600" lvl="1" indent="-355600" algn="just">
              <a:buFont typeface="Wingdings" pitchFamily="2" charset="2"/>
              <a:buChar char="q"/>
              <a:defRPr/>
            </a:pPr>
            <a:r>
              <a:rPr lang="en-US" sz="2000" dirty="0">
                <a:solidFill>
                  <a:srgbClr val="FF0000"/>
                </a:solidFill>
              </a:rPr>
              <a:t>Almost every chemical processes occurring in nature take place between substances dissolved in water (water is recognized as a natural solvent).</a:t>
            </a:r>
          </a:p>
          <a:p>
            <a:pPr marL="355600" lvl="1" indent="-355600" algn="just">
              <a:buFont typeface="Wingdings" pitchFamily="2" charset="2"/>
              <a:buChar char="q"/>
              <a:defRPr/>
            </a:pPr>
            <a:r>
              <a:rPr lang="en-US" sz="2000" dirty="0">
                <a:solidFill>
                  <a:schemeClr val="accent3">
                    <a:lumMod val="75000"/>
                  </a:schemeClr>
                </a:solidFill>
              </a:rPr>
              <a:t>Living beings need water to live. It is necessary in nutrition (water is required for the absorption and digestion of food, transfers nutrients and oxygen to the cells), to eliminate waste and temperature control (it acts as natural air conditioning system). </a:t>
            </a:r>
          </a:p>
          <a:p>
            <a:pPr marL="355600" lvl="1" indent="-355600" algn="just">
              <a:buFont typeface="Wingdings" pitchFamily="2" charset="2"/>
              <a:buChar char="q"/>
              <a:defRPr/>
            </a:pPr>
            <a:r>
              <a:rPr lang="en-US" sz="2000" dirty="0">
                <a:solidFill>
                  <a:schemeClr val="accent4">
                    <a:lumMod val="75000"/>
                  </a:schemeClr>
                </a:solidFill>
              </a:rPr>
              <a:t>Many living beings are adapted to move and breathe the oxygen dissolved in water in the aquatic environment.</a:t>
            </a:r>
            <a:endParaRPr lang="es-ES" sz="2000" dirty="0">
              <a:solidFill>
                <a:schemeClr val="accent4">
                  <a:lumMod val="75000"/>
                </a:schemeClr>
              </a:solidFill>
            </a:endParaRPr>
          </a:p>
        </p:txBody>
      </p:sp>
      <p:sp>
        <p:nvSpPr>
          <p:cNvPr id="5" name="4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63 Grupo"/>
          <p:cNvGrpSpPr>
            <a:grpSpLocks/>
          </p:cNvGrpSpPr>
          <p:nvPr/>
        </p:nvGrpSpPr>
        <p:grpSpPr bwMode="auto">
          <a:xfrm>
            <a:off x="71438" y="120650"/>
            <a:ext cx="9001125" cy="6699250"/>
            <a:chOff x="71406" y="142852"/>
            <a:chExt cx="9001188" cy="6699953"/>
          </a:xfrm>
        </p:grpSpPr>
        <p:grpSp>
          <p:nvGrpSpPr>
            <p:cNvPr id="29700" name="48 Grupo"/>
            <p:cNvGrpSpPr>
              <a:grpSpLocks/>
            </p:cNvGrpSpPr>
            <p:nvPr/>
          </p:nvGrpSpPr>
          <p:grpSpPr bwMode="auto">
            <a:xfrm>
              <a:off x="71406" y="142852"/>
              <a:ext cx="9001188" cy="6699953"/>
              <a:chOff x="71406" y="142852"/>
              <a:chExt cx="9001188" cy="6699953"/>
            </a:xfrm>
          </p:grpSpPr>
          <p:sp>
            <p:nvSpPr>
              <p:cNvPr id="15" name="14 CuadroTexto"/>
              <p:cNvSpPr txBox="1"/>
              <p:nvPr/>
            </p:nvSpPr>
            <p:spPr>
              <a:xfrm>
                <a:off x="4143371" y="500077"/>
                <a:ext cx="2286016" cy="308007"/>
              </a:xfrm>
              <a:prstGeom prst="rect">
                <a:avLst/>
              </a:prstGeom>
              <a:noFill/>
              <a:ln w="28575">
                <a:solidFill>
                  <a:srgbClr val="7030A0"/>
                </a:solidFill>
              </a:ln>
            </p:spPr>
            <p:txBody>
              <a:bodyPr>
                <a:spAutoFit/>
              </a:bodyPr>
              <a:lstStyle/>
              <a:p>
                <a:pPr>
                  <a:defRPr/>
                </a:pPr>
                <a:r>
                  <a:rPr lang="es-ES" sz="1400" dirty="0">
                    <a:solidFill>
                      <a:schemeClr val="accent4">
                        <a:lumMod val="50000"/>
                      </a:schemeClr>
                    </a:solidFill>
                    <a:latin typeface="+mn-lt"/>
                  </a:rPr>
                  <a:t>consists of several layers</a:t>
                </a:r>
              </a:p>
            </p:txBody>
          </p:sp>
          <p:grpSp>
            <p:nvGrpSpPr>
              <p:cNvPr id="29714" name="47 Grupo"/>
              <p:cNvGrpSpPr>
                <a:grpSpLocks/>
              </p:cNvGrpSpPr>
              <p:nvPr/>
            </p:nvGrpSpPr>
            <p:grpSpPr bwMode="auto">
              <a:xfrm>
                <a:off x="71406" y="142852"/>
                <a:ext cx="9001188" cy="6699953"/>
                <a:chOff x="71406" y="142852"/>
                <a:chExt cx="9001188" cy="6699953"/>
              </a:xfrm>
            </p:grpSpPr>
            <p:sp>
              <p:nvSpPr>
                <p:cNvPr id="4" name="3 CuadroTexto"/>
                <p:cNvSpPr txBox="1"/>
                <p:nvPr/>
              </p:nvSpPr>
              <p:spPr>
                <a:xfrm>
                  <a:off x="3571867" y="142852"/>
                  <a:ext cx="1000132" cy="338173"/>
                </a:xfrm>
                <a:prstGeom prst="rect">
                  <a:avLst/>
                </a:prstGeom>
                <a:noFill/>
                <a:ln w="28575">
                  <a:solidFill>
                    <a:srgbClr val="7030A0"/>
                  </a:solidFill>
                </a:ln>
              </p:spPr>
              <p:txBody>
                <a:bodyPr>
                  <a:spAutoFit/>
                </a:bodyPr>
                <a:lstStyle/>
                <a:p>
                  <a:pPr>
                    <a:defRPr/>
                  </a:pPr>
                  <a:r>
                    <a:rPr lang="es-ES" sz="1600" dirty="0">
                      <a:solidFill>
                        <a:schemeClr val="accent4">
                          <a:lumMod val="50000"/>
                        </a:schemeClr>
                      </a:solidFill>
                      <a:latin typeface="+mn-lt"/>
                    </a:rPr>
                    <a:t>The earth</a:t>
                  </a:r>
                </a:p>
              </p:txBody>
            </p:sp>
            <p:sp>
              <p:nvSpPr>
                <p:cNvPr id="5" name="4 CuadroTexto"/>
                <p:cNvSpPr txBox="1"/>
                <p:nvPr/>
              </p:nvSpPr>
              <p:spPr>
                <a:xfrm>
                  <a:off x="71406" y="1090689"/>
                  <a:ext cx="928693" cy="338172"/>
                </a:xfrm>
                <a:prstGeom prst="rect">
                  <a:avLst/>
                </a:prstGeom>
                <a:noFill/>
                <a:ln w="28575">
                  <a:solidFill>
                    <a:srgbClr val="7030A0"/>
                  </a:solidFill>
                </a:ln>
              </p:spPr>
              <p:txBody>
                <a:bodyPr>
                  <a:spAutoFit/>
                </a:bodyPr>
                <a:lstStyle/>
                <a:p>
                  <a:pPr>
                    <a:defRPr/>
                  </a:pPr>
                  <a:r>
                    <a:rPr lang="es-ES" sz="1600" dirty="0">
                      <a:solidFill>
                        <a:schemeClr val="accent4">
                          <a:lumMod val="50000"/>
                        </a:schemeClr>
                      </a:solidFill>
                      <a:latin typeface="+mn-lt"/>
                    </a:rPr>
                    <a:t>The core</a:t>
                  </a:r>
                </a:p>
              </p:txBody>
            </p:sp>
            <p:sp>
              <p:nvSpPr>
                <p:cNvPr id="7" name="6 CuadroTexto"/>
                <p:cNvSpPr txBox="1"/>
                <p:nvPr/>
              </p:nvSpPr>
              <p:spPr>
                <a:xfrm>
                  <a:off x="7500958" y="1090689"/>
                  <a:ext cx="1571636" cy="338172"/>
                </a:xfrm>
                <a:prstGeom prst="rect">
                  <a:avLst/>
                </a:prstGeom>
                <a:noFill/>
                <a:ln w="28575">
                  <a:solidFill>
                    <a:srgbClr val="7030A0"/>
                  </a:solidFill>
                </a:ln>
              </p:spPr>
              <p:txBody>
                <a:bodyPr>
                  <a:spAutoFit/>
                </a:bodyPr>
                <a:lstStyle/>
                <a:p>
                  <a:pPr>
                    <a:defRPr/>
                  </a:pPr>
                  <a:r>
                    <a:rPr lang="es-ES" sz="1600" dirty="0">
                      <a:solidFill>
                        <a:schemeClr val="accent4">
                          <a:lumMod val="50000"/>
                        </a:schemeClr>
                      </a:solidFill>
                      <a:latin typeface="+mn-lt"/>
                    </a:rPr>
                    <a:t>The atmosphere</a:t>
                  </a:r>
                </a:p>
              </p:txBody>
            </p:sp>
            <p:sp>
              <p:nvSpPr>
                <p:cNvPr id="8" name="7 CuadroTexto"/>
                <p:cNvSpPr txBox="1"/>
                <p:nvPr/>
              </p:nvSpPr>
              <p:spPr>
                <a:xfrm>
                  <a:off x="5429255" y="1090689"/>
                  <a:ext cx="1643075" cy="338172"/>
                </a:xfrm>
                <a:prstGeom prst="rect">
                  <a:avLst/>
                </a:prstGeom>
                <a:noFill/>
                <a:ln w="28575">
                  <a:solidFill>
                    <a:srgbClr val="7030A0"/>
                  </a:solidFill>
                </a:ln>
              </p:spPr>
              <p:txBody>
                <a:bodyPr>
                  <a:spAutoFit/>
                </a:bodyPr>
                <a:lstStyle/>
                <a:p>
                  <a:pPr>
                    <a:defRPr/>
                  </a:pPr>
                  <a:r>
                    <a:rPr lang="es-ES" sz="1600" dirty="0">
                      <a:solidFill>
                        <a:schemeClr val="accent4">
                          <a:lumMod val="50000"/>
                        </a:schemeClr>
                      </a:solidFill>
                      <a:latin typeface="+mn-lt"/>
                    </a:rPr>
                    <a:t>The hydrosphere</a:t>
                  </a:r>
                </a:p>
              </p:txBody>
            </p:sp>
            <p:sp>
              <p:nvSpPr>
                <p:cNvPr id="9" name="8 CuadroTexto"/>
                <p:cNvSpPr txBox="1"/>
                <p:nvPr/>
              </p:nvSpPr>
              <p:spPr>
                <a:xfrm>
                  <a:off x="3643306" y="1090689"/>
                  <a:ext cx="1000132" cy="338172"/>
                </a:xfrm>
                <a:prstGeom prst="rect">
                  <a:avLst/>
                </a:prstGeom>
                <a:noFill/>
                <a:ln w="28575">
                  <a:solidFill>
                    <a:srgbClr val="7030A0"/>
                  </a:solidFill>
                </a:ln>
              </p:spPr>
              <p:txBody>
                <a:bodyPr>
                  <a:spAutoFit/>
                </a:bodyPr>
                <a:lstStyle/>
                <a:p>
                  <a:pPr>
                    <a:defRPr/>
                  </a:pPr>
                  <a:r>
                    <a:rPr lang="es-ES" sz="1600" dirty="0">
                      <a:solidFill>
                        <a:schemeClr val="accent4">
                          <a:lumMod val="50000"/>
                        </a:schemeClr>
                      </a:solidFill>
                      <a:latin typeface="+mn-lt"/>
                    </a:rPr>
                    <a:t>The crust</a:t>
                  </a:r>
                </a:p>
              </p:txBody>
            </p:sp>
            <p:sp>
              <p:nvSpPr>
                <p:cNvPr id="10" name="9 CuadroTexto"/>
                <p:cNvSpPr txBox="1"/>
                <p:nvPr/>
              </p:nvSpPr>
              <p:spPr>
                <a:xfrm>
                  <a:off x="1857355" y="1090689"/>
                  <a:ext cx="1143008" cy="338172"/>
                </a:xfrm>
                <a:prstGeom prst="rect">
                  <a:avLst/>
                </a:prstGeom>
                <a:noFill/>
                <a:ln w="28575">
                  <a:solidFill>
                    <a:srgbClr val="7030A0"/>
                  </a:solidFill>
                </a:ln>
              </p:spPr>
              <p:txBody>
                <a:bodyPr>
                  <a:spAutoFit/>
                </a:bodyPr>
                <a:lstStyle/>
                <a:p>
                  <a:pPr>
                    <a:defRPr/>
                  </a:pPr>
                  <a:r>
                    <a:rPr lang="es-ES" sz="1600" dirty="0">
                      <a:solidFill>
                        <a:schemeClr val="accent4">
                          <a:lumMod val="50000"/>
                        </a:schemeClr>
                      </a:solidFill>
                      <a:latin typeface="+mn-lt"/>
                    </a:rPr>
                    <a:t>The mantle</a:t>
                  </a:r>
                </a:p>
              </p:txBody>
            </p:sp>
            <p:sp>
              <p:nvSpPr>
                <p:cNvPr id="11" name="10 Rectángulo"/>
                <p:cNvSpPr/>
                <p:nvPr/>
              </p:nvSpPr>
              <p:spPr>
                <a:xfrm>
                  <a:off x="3524242" y="1857532"/>
                  <a:ext cx="1547824" cy="1079613"/>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It lays above the mantle and it is made up of solid material</a:t>
                  </a:r>
                  <a:endParaRPr lang="es-ES" sz="1600" dirty="0">
                    <a:solidFill>
                      <a:schemeClr val="accent4">
                        <a:lumMod val="50000"/>
                      </a:schemeClr>
                    </a:solidFill>
                    <a:latin typeface="+mn-lt"/>
                  </a:endParaRPr>
                </a:p>
              </p:txBody>
            </p:sp>
            <p:grpSp>
              <p:nvGrpSpPr>
                <p:cNvPr id="29722" name="24 Grupo"/>
                <p:cNvGrpSpPr>
                  <a:grpSpLocks/>
                </p:cNvGrpSpPr>
                <p:nvPr/>
              </p:nvGrpSpPr>
              <p:grpSpPr bwMode="auto">
                <a:xfrm>
                  <a:off x="499240" y="533794"/>
                  <a:ext cx="8144726" cy="538546"/>
                  <a:chOff x="499240" y="533794"/>
                  <a:chExt cx="8144726" cy="538546"/>
                </a:xfrm>
              </p:grpSpPr>
              <p:grpSp>
                <p:nvGrpSpPr>
                  <p:cNvPr id="29740" name="17 Grupo"/>
                  <p:cNvGrpSpPr>
                    <a:grpSpLocks/>
                  </p:cNvGrpSpPr>
                  <p:nvPr/>
                </p:nvGrpSpPr>
                <p:grpSpPr bwMode="auto">
                  <a:xfrm>
                    <a:off x="500034" y="533794"/>
                    <a:ext cx="8143932" cy="253588"/>
                    <a:chOff x="500034" y="533794"/>
                    <a:chExt cx="8143932" cy="253588"/>
                  </a:xfrm>
                </p:grpSpPr>
                <p:cxnSp>
                  <p:nvCxnSpPr>
                    <p:cNvPr id="14" name="13 Conector recto"/>
                    <p:cNvCxnSpPr/>
                    <p:nvPr/>
                  </p:nvCxnSpPr>
                  <p:spPr>
                    <a:xfrm rot="5400000">
                      <a:off x="3874276" y="658050"/>
                      <a:ext cx="252440" cy="317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00034" y="785858"/>
                      <a:ext cx="8143932" cy="158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20" name="19 Conector recto de flecha"/>
                  <p:cNvCxnSpPr/>
                  <p:nvPr/>
                </p:nvCxnSpPr>
                <p:spPr>
                  <a:xfrm rot="5400000">
                    <a:off x="355557" y="927160"/>
                    <a:ext cx="285780" cy="317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1999424" y="927954"/>
                    <a:ext cx="285780"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a:off x="3858399" y="927954"/>
                    <a:ext cx="28578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5400000">
                    <a:off x="5857076" y="927954"/>
                    <a:ext cx="285780"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a:off x="8500282" y="927954"/>
                    <a:ext cx="28578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19" name="18 CuadroTexto"/>
                <p:cNvSpPr txBox="1"/>
                <p:nvPr/>
              </p:nvSpPr>
              <p:spPr>
                <a:xfrm>
                  <a:off x="1785918" y="1857532"/>
                  <a:ext cx="1547823" cy="584261"/>
                </a:xfrm>
                <a:prstGeom prst="rect">
                  <a:avLst/>
                </a:prstGeom>
                <a:noFill/>
                <a:ln w="28575">
                  <a:solidFill>
                    <a:srgbClr val="7030A0"/>
                  </a:solidFill>
                </a:ln>
              </p:spPr>
              <p:txBody>
                <a:bodyPr>
                  <a:spAutoFit/>
                </a:bodyPr>
                <a:lstStyle/>
                <a:p>
                  <a:pPr algn="just">
                    <a:defRPr/>
                  </a:pPr>
                  <a:r>
                    <a:rPr lang="es-ES" sz="1600" dirty="0">
                      <a:solidFill>
                        <a:schemeClr val="accent4">
                          <a:lumMod val="50000"/>
                        </a:schemeClr>
                      </a:solidFill>
                      <a:latin typeface="+mn-lt"/>
                    </a:rPr>
                    <a:t>It is above the core</a:t>
                  </a:r>
                </a:p>
              </p:txBody>
            </p:sp>
            <p:sp>
              <p:nvSpPr>
                <p:cNvPr id="26" name="25 Rectángulo"/>
                <p:cNvSpPr/>
                <p:nvPr/>
              </p:nvSpPr>
              <p:spPr>
                <a:xfrm>
                  <a:off x="71406" y="1857532"/>
                  <a:ext cx="1547823" cy="830350"/>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It is the inner part of the earth</a:t>
                  </a:r>
                  <a:endParaRPr lang="es-ES" sz="1600" dirty="0">
                    <a:solidFill>
                      <a:schemeClr val="accent4">
                        <a:lumMod val="50000"/>
                      </a:schemeClr>
                    </a:solidFill>
                    <a:latin typeface="+mn-lt"/>
                  </a:endParaRPr>
                </a:p>
              </p:txBody>
            </p:sp>
            <p:sp>
              <p:nvSpPr>
                <p:cNvPr id="27" name="26 Rectángulo"/>
                <p:cNvSpPr/>
                <p:nvPr/>
              </p:nvSpPr>
              <p:spPr>
                <a:xfrm>
                  <a:off x="1809730" y="4786777"/>
                  <a:ext cx="1547824" cy="584261"/>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It is about 2900 km thick </a:t>
                  </a:r>
                  <a:endParaRPr lang="es-ES" sz="1600" dirty="0">
                    <a:solidFill>
                      <a:schemeClr val="accent4">
                        <a:lumMod val="50000"/>
                      </a:schemeClr>
                    </a:solidFill>
                    <a:latin typeface="+mn-lt"/>
                  </a:endParaRPr>
                </a:p>
              </p:txBody>
            </p:sp>
            <p:sp>
              <p:nvSpPr>
                <p:cNvPr id="28" name="27 Rectángulo"/>
                <p:cNvSpPr/>
                <p:nvPr/>
              </p:nvSpPr>
              <p:spPr>
                <a:xfrm>
                  <a:off x="1809730" y="3143542"/>
                  <a:ext cx="1547824" cy="1322527"/>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It is divided into two layers, the inner mantle and the outer mantle</a:t>
                  </a:r>
                  <a:endParaRPr lang="es-ES" sz="1600" dirty="0">
                    <a:solidFill>
                      <a:schemeClr val="accent4">
                        <a:lumMod val="50000"/>
                      </a:schemeClr>
                    </a:solidFill>
                    <a:latin typeface="+mn-lt"/>
                  </a:endParaRPr>
                </a:p>
              </p:txBody>
            </p:sp>
            <p:sp>
              <p:nvSpPr>
                <p:cNvPr id="29" name="28 Rectángulo"/>
                <p:cNvSpPr/>
                <p:nvPr/>
              </p:nvSpPr>
              <p:spPr>
                <a:xfrm>
                  <a:off x="71406" y="3143542"/>
                  <a:ext cx="1547823" cy="1076438"/>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It is divided into two layers, the inner core and the outer core </a:t>
                  </a:r>
                  <a:endParaRPr lang="es-ES" sz="1600" dirty="0">
                    <a:solidFill>
                      <a:schemeClr val="accent4">
                        <a:lumMod val="50000"/>
                      </a:schemeClr>
                    </a:solidFill>
                    <a:latin typeface="+mn-lt"/>
                  </a:endParaRPr>
                </a:p>
              </p:txBody>
            </p:sp>
            <p:sp>
              <p:nvSpPr>
                <p:cNvPr id="30" name="29 Rectángulo"/>
                <p:cNvSpPr/>
                <p:nvPr/>
              </p:nvSpPr>
              <p:spPr>
                <a:xfrm>
                  <a:off x="71406" y="4780427"/>
                  <a:ext cx="1547823" cy="2062378"/>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The inner core is solid and about 1250 km thick. The outer core is </a:t>
                  </a:r>
                  <a:r>
                    <a:rPr lang="en-US" sz="1600" dirty="0">
                      <a:solidFill>
                        <a:schemeClr val="accent4">
                          <a:lumMod val="50000"/>
                        </a:schemeClr>
                      </a:solidFill>
                      <a:latin typeface="+mn-lt"/>
                    </a:rPr>
                    <a:t>liquid and</a:t>
                  </a:r>
                  <a:r>
                    <a:rPr lang="en-GB" sz="1600" dirty="0">
                      <a:solidFill>
                        <a:schemeClr val="accent4">
                          <a:lumMod val="50000"/>
                        </a:schemeClr>
                      </a:solidFill>
                      <a:latin typeface="+mn-lt"/>
                    </a:rPr>
                    <a:t> about 2200 km thick</a:t>
                  </a:r>
                  <a:endParaRPr lang="es-ES" sz="1600" dirty="0">
                    <a:solidFill>
                      <a:schemeClr val="accent4">
                        <a:lumMod val="50000"/>
                      </a:schemeClr>
                    </a:solidFill>
                    <a:latin typeface="+mn-lt"/>
                  </a:endParaRPr>
                </a:p>
                <a:p>
                  <a:pPr algn="just">
                    <a:defRPr/>
                  </a:pPr>
                  <a:endParaRPr lang="en-GB" sz="1600" dirty="0">
                    <a:solidFill>
                      <a:schemeClr val="accent4">
                        <a:lumMod val="50000"/>
                      </a:schemeClr>
                    </a:solidFill>
                    <a:latin typeface="+mn-lt"/>
                  </a:endParaRPr>
                </a:p>
              </p:txBody>
            </p:sp>
            <p:sp>
              <p:nvSpPr>
                <p:cNvPr id="32" name="31 Rectángulo"/>
                <p:cNvSpPr/>
                <p:nvPr/>
              </p:nvSpPr>
              <p:spPr>
                <a:xfrm>
                  <a:off x="3524242" y="3143542"/>
                  <a:ext cx="1690700" cy="1076438"/>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There is an Oceanic crust and a Continental crust</a:t>
                  </a:r>
                  <a:endParaRPr lang="es-ES" sz="1600" dirty="0">
                    <a:solidFill>
                      <a:schemeClr val="accent4">
                        <a:lumMod val="50000"/>
                      </a:schemeClr>
                    </a:solidFill>
                    <a:latin typeface="+mn-lt"/>
                  </a:endParaRPr>
                </a:p>
              </p:txBody>
            </p:sp>
            <p:sp>
              <p:nvSpPr>
                <p:cNvPr id="33" name="32 Rectángulo"/>
                <p:cNvSpPr/>
                <p:nvPr/>
              </p:nvSpPr>
              <p:spPr>
                <a:xfrm>
                  <a:off x="3428991" y="4500997"/>
                  <a:ext cx="2047889" cy="2308467"/>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The Oceanic Crust is about 6-18 km thick and consists of heavy rocks.</a:t>
                  </a:r>
                </a:p>
                <a:p>
                  <a:pPr algn="just">
                    <a:defRPr/>
                  </a:pPr>
                  <a:r>
                    <a:rPr lang="en-GB" sz="1600" dirty="0">
                      <a:solidFill>
                        <a:schemeClr val="accent4">
                          <a:lumMod val="50000"/>
                        </a:schemeClr>
                      </a:solidFill>
                      <a:latin typeface="+mn-lt"/>
                    </a:rPr>
                    <a:t>The Continental crust is  about 25-70 km thick</a:t>
                  </a:r>
                  <a:r>
                    <a:rPr lang="en-US" sz="1600" dirty="0">
                      <a:solidFill>
                        <a:schemeClr val="accent4">
                          <a:lumMod val="50000"/>
                        </a:schemeClr>
                      </a:solidFill>
                      <a:latin typeface="+mn-lt"/>
                    </a:rPr>
                    <a:t> and it</a:t>
                  </a:r>
                  <a:r>
                    <a:rPr lang="en-GB" sz="1600" dirty="0">
                      <a:solidFill>
                        <a:schemeClr val="accent4">
                          <a:lumMod val="50000"/>
                        </a:schemeClr>
                      </a:solidFill>
                      <a:latin typeface="+mn-lt"/>
                    </a:rPr>
                    <a:t> is mainly made up of light material</a:t>
                  </a:r>
                  <a:endParaRPr lang="es-ES" sz="1600" dirty="0">
                    <a:solidFill>
                      <a:schemeClr val="accent4">
                        <a:lumMod val="50000"/>
                      </a:schemeClr>
                    </a:solidFill>
                    <a:latin typeface="+mn-lt"/>
                  </a:endParaRPr>
                </a:p>
              </p:txBody>
            </p:sp>
            <p:cxnSp>
              <p:nvCxnSpPr>
                <p:cNvPr id="39" name="38 Conector recto de flecha"/>
                <p:cNvCxnSpPr/>
                <p:nvPr/>
              </p:nvCxnSpPr>
              <p:spPr>
                <a:xfrm rot="5400000">
                  <a:off x="570657" y="1642403"/>
                  <a:ext cx="42867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rot="5400000">
                  <a:off x="2267712" y="4624041"/>
                  <a:ext cx="323884"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rot="5400000">
                  <a:off x="497622" y="4479564"/>
                  <a:ext cx="612839"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rot="5400000">
                  <a:off x="552399" y="2908567"/>
                  <a:ext cx="468361"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rot="5400000">
                  <a:off x="2067666" y="2782348"/>
                  <a:ext cx="720801"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5400000">
                  <a:off x="2213731" y="1642403"/>
                  <a:ext cx="428670"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rot="5400000">
                  <a:off x="4034617" y="3036375"/>
                  <a:ext cx="215923"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rot="5400000">
                  <a:off x="3980637" y="4338261"/>
                  <a:ext cx="323884"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rot="5400000">
                  <a:off x="3928243" y="1642403"/>
                  <a:ext cx="428670"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sp>
          <p:nvSpPr>
            <p:cNvPr id="50" name="49 Rectángulo"/>
            <p:cNvSpPr/>
            <p:nvPr/>
          </p:nvSpPr>
          <p:spPr>
            <a:xfrm>
              <a:off x="5572131" y="1857532"/>
              <a:ext cx="1571636" cy="2062379"/>
            </a:xfrm>
            <a:prstGeom prst="rect">
              <a:avLst/>
            </a:prstGeom>
            <a:ln w="28575">
              <a:solidFill>
                <a:srgbClr val="7030A0"/>
              </a:solidFill>
            </a:ln>
          </p:spPr>
          <p:txBody>
            <a:bodyPr>
              <a:spAutoFit/>
            </a:bodyPr>
            <a:lstStyle/>
            <a:p>
              <a:pPr algn="just">
                <a:defRPr/>
              </a:pPr>
              <a:r>
                <a:rPr lang="en-US" sz="1600" dirty="0">
                  <a:solidFill>
                    <a:schemeClr val="accent4">
                      <a:lumMod val="50000"/>
                    </a:schemeClr>
                  </a:solidFill>
                  <a:latin typeface="+mn-lt"/>
                </a:rPr>
                <a:t>It includes  oceans, seas, lakes, ponds, rivers, streams, ground waters and ice waters of the polar icecaps</a:t>
              </a:r>
              <a:endParaRPr lang="es-ES" sz="1600" dirty="0">
                <a:solidFill>
                  <a:schemeClr val="accent4">
                    <a:lumMod val="50000"/>
                  </a:schemeClr>
                </a:solidFill>
                <a:latin typeface="+mn-lt"/>
              </a:endParaRPr>
            </a:p>
          </p:txBody>
        </p:sp>
        <p:cxnSp>
          <p:nvCxnSpPr>
            <p:cNvPr id="52" name="51 Conector recto de flecha"/>
            <p:cNvCxnSpPr/>
            <p:nvPr/>
          </p:nvCxnSpPr>
          <p:spPr>
            <a:xfrm rot="5400000">
              <a:off x="7928771" y="1642403"/>
              <a:ext cx="428670"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rot="5400000">
              <a:off x="5999945" y="1642403"/>
              <a:ext cx="428670"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4" name="53 Rectángulo"/>
            <p:cNvSpPr/>
            <p:nvPr/>
          </p:nvSpPr>
          <p:spPr>
            <a:xfrm>
              <a:off x="5572131" y="4358107"/>
              <a:ext cx="1857388" cy="584261"/>
            </a:xfrm>
            <a:prstGeom prst="rect">
              <a:avLst/>
            </a:prstGeom>
            <a:ln w="28575">
              <a:solidFill>
                <a:srgbClr val="7030A0"/>
              </a:solidFill>
            </a:ln>
          </p:spPr>
          <p:txBody>
            <a:bodyPr>
              <a:spAutoFit/>
            </a:bodyPr>
            <a:lstStyle/>
            <a:p>
              <a:pPr algn="just">
                <a:defRPr/>
              </a:pPr>
              <a:r>
                <a:rPr lang="en-US" sz="1600" dirty="0">
                  <a:solidFill>
                    <a:schemeClr val="accent4">
                      <a:lumMod val="50000"/>
                    </a:schemeClr>
                  </a:solidFill>
                  <a:latin typeface="+mn-lt"/>
                </a:rPr>
                <a:t>It covers about 70% of the Earth surface</a:t>
              </a:r>
              <a:endParaRPr lang="es-ES" sz="1600" dirty="0">
                <a:solidFill>
                  <a:schemeClr val="accent4">
                    <a:lumMod val="50000"/>
                  </a:schemeClr>
                </a:solidFill>
                <a:latin typeface="+mn-lt"/>
              </a:endParaRPr>
            </a:p>
          </p:txBody>
        </p:sp>
        <p:sp>
          <p:nvSpPr>
            <p:cNvPr id="55" name="54 Rectángulo"/>
            <p:cNvSpPr/>
            <p:nvPr/>
          </p:nvSpPr>
          <p:spPr>
            <a:xfrm>
              <a:off x="5572131" y="5485351"/>
              <a:ext cx="2016139" cy="1324114"/>
            </a:xfrm>
            <a:prstGeom prst="rect">
              <a:avLst/>
            </a:prstGeom>
            <a:ln w="28575">
              <a:solidFill>
                <a:srgbClr val="7030A0"/>
              </a:solidFill>
            </a:ln>
          </p:spPr>
          <p:txBody>
            <a:bodyPr>
              <a:spAutoFit/>
            </a:bodyPr>
            <a:lstStyle/>
            <a:p>
              <a:pPr algn="just">
                <a:defRPr/>
              </a:pPr>
              <a:r>
                <a:rPr lang="en-US" sz="1600" dirty="0">
                  <a:solidFill>
                    <a:schemeClr val="accent4">
                      <a:lumMod val="50000"/>
                    </a:schemeClr>
                  </a:solidFill>
                  <a:latin typeface="+mn-lt"/>
                </a:rPr>
                <a:t>Seas and oceans constitute the 97,5 per cent of the total water and continental waters, the  2,5 %</a:t>
              </a:r>
              <a:endParaRPr lang="es-ES" sz="1600" dirty="0">
                <a:solidFill>
                  <a:schemeClr val="accent4">
                    <a:lumMod val="50000"/>
                  </a:schemeClr>
                </a:solidFill>
                <a:latin typeface="+mn-lt"/>
              </a:endParaRPr>
            </a:p>
          </p:txBody>
        </p:sp>
        <p:cxnSp>
          <p:nvCxnSpPr>
            <p:cNvPr id="57" name="56 Conector recto de flecha"/>
            <p:cNvCxnSpPr/>
            <p:nvPr/>
          </p:nvCxnSpPr>
          <p:spPr>
            <a:xfrm rot="5400000">
              <a:off x="5998357" y="4144566"/>
              <a:ext cx="431845"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8" name="57 Rectángulo"/>
            <p:cNvSpPr/>
            <p:nvPr/>
          </p:nvSpPr>
          <p:spPr>
            <a:xfrm>
              <a:off x="7429519" y="1857532"/>
              <a:ext cx="1643075" cy="1076438"/>
            </a:xfrm>
            <a:prstGeom prst="rect">
              <a:avLst/>
            </a:prstGeom>
            <a:ln w="28575">
              <a:solidFill>
                <a:srgbClr val="7030A0"/>
              </a:solidFill>
            </a:ln>
          </p:spPr>
          <p:txBody>
            <a:bodyPr>
              <a:spAutoFit/>
            </a:bodyPr>
            <a:lstStyle/>
            <a:p>
              <a:pPr algn="just">
                <a:defRPr/>
              </a:pPr>
              <a:r>
                <a:rPr lang="en-GB" sz="1600" dirty="0">
                  <a:solidFill>
                    <a:schemeClr val="accent4">
                      <a:lumMod val="50000"/>
                    </a:schemeClr>
                  </a:solidFill>
                  <a:latin typeface="+mn-lt"/>
                </a:rPr>
                <a:t>It is made up of different layers with different qualities</a:t>
              </a:r>
              <a:endParaRPr lang="es-ES" sz="1600" dirty="0">
                <a:solidFill>
                  <a:schemeClr val="accent4">
                    <a:lumMod val="50000"/>
                  </a:schemeClr>
                </a:solidFill>
                <a:latin typeface="+mn-lt"/>
              </a:endParaRPr>
            </a:p>
          </p:txBody>
        </p:sp>
        <p:sp>
          <p:nvSpPr>
            <p:cNvPr id="59" name="58 Rectángulo"/>
            <p:cNvSpPr/>
            <p:nvPr/>
          </p:nvSpPr>
          <p:spPr>
            <a:xfrm>
              <a:off x="7643834" y="3462663"/>
              <a:ext cx="1428760" cy="1078025"/>
            </a:xfrm>
            <a:prstGeom prst="rect">
              <a:avLst/>
            </a:prstGeom>
            <a:ln w="28575">
              <a:solidFill>
                <a:srgbClr val="7030A0"/>
              </a:solidFill>
            </a:ln>
          </p:spPr>
          <p:txBody>
            <a:bodyPr>
              <a:spAutoFit/>
            </a:bodyPr>
            <a:lstStyle/>
            <a:p>
              <a:pPr algn="just">
                <a:defRPr/>
              </a:pPr>
              <a:r>
                <a:rPr lang="en-US" sz="1600" dirty="0">
                  <a:solidFill>
                    <a:schemeClr val="accent4">
                      <a:lumMod val="50000"/>
                    </a:schemeClr>
                  </a:solidFill>
                  <a:latin typeface="+mn-lt"/>
                </a:rPr>
                <a:t>Troposphere</a:t>
              </a:r>
            </a:p>
            <a:p>
              <a:pPr algn="just">
                <a:defRPr/>
              </a:pPr>
              <a:r>
                <a:rPr lang="en-US" sz="1600" dirty="0">
                  <a:solidFill>
                    <a:schemeClr val="accent4">
                      <a:lumMod val="50000"/>
                    </a:schemeClr>
                  </a:solidFill>
                  <a:latin typeface="+mn-lt"/>
                </a:rPr>
                <a:t>Stratosphere Mesosphere Thermosphere</a:t>
              </a:r>
              <a:endParaRPr lang="es-ES" sz="1600" dirty="0">
                <a:solidFill>
                  <a:schemeClr val="accent4">
                    <a:lumMod val="50000"/>
                  </a:schemeClr>
                </a:solidFill>
                <a:latin typeface="+mn-lt"/>
              </a:endParaRPr>
            </a:p>
          </p:txBody>
        </p:sp>
        <p:cxnSp>
          <p:nvCxnSpPr>
            <p:cNvPr id="60" name="59 Conector recto de flecha"/>
            <p:cNvCxnSpPr/>
            <p:nvPr/>
          </p:nvCxnSpPr>
          <p:spPr>
            <a:xfrm rot="5400000">
              <a:off x="7873203" y="3195141"/>
              <a:ext cx="539807" cy="15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1" name="60 Rectángulo"/>
            <p:cNvSpPr/>
            <p:nvPr/>
          </p:nvSpPr>
          <p:spPr>
            <a:xfrm>
              <a:off x="7715271" y="5094785"/>
              <a:ext cx="1357323" cy="584261"/>
            </a:xfrm>
            <a:prstGeom prst="rect">
              <a:avLst/>
            </a:prstGeom>
            <a:ln w="28575">
              <a:solidFill>
                <a:srgbClr val="7030A0"/>
              </a:solidFill>
            </a:ln>
          </p:spPr>
          <p:txBody>
            <a:bodyPr>
              <a:spAutoFit/>
            </a:bodyPr>
            <a:lstStyle/>
            <a:p>
              <a:pPr>
                <a:defRPr/>
              </a:pPr>
              <a:r>
                <a:rPr lang="en-GB" sz="1600" dirty="0">
                  <a:solidFill>
                    <a:schemeClr val="accent4">
                      <a:lumMod val="50000"/>
                    </a:schemeClr>
                  </a:solidFill>
                  <a:latin typeface="+mn-lt"/>
                </a:rPr>
                <a:t>It  is about  800 km thick</a:t>
              </a:r>
              <a:endParaRPr lang="es-ES" sz="1600" dirty="0">
                <a:solidFill>
                  <a:schemeClr val="accent4">
                    <a:lumMod val="50000"/>
                  </a:schemeClr>
                </a:solidFill>
                <a:latin typeface="+mn-lt"/>
              </a:endParaRPr>
            </a:p>
          </p:txBody>
        </p:sp>
        <p:cxnSp>
          <p:nvCxnSpPr>
            <p:cNvPr id="62" name="61 Conector recto de flecha"/>
            <p:cNvCxnSpPr/>
            <p:nvPr/>
          </p:nvCxnSpPr>
          <p:spPr>
            <a:xfrm rot="5400000">
              <a:off x="7874790" y="4824087"/>
              <a:ext cx="539807"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rot="5400000">
              <a:off x="6070596" y="5320233"/>
              <a:ext cx="287367"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51" name="50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a:t>
            </a:r>
          </a:p>
        </p:txBody>
      </p:sp>
      <p:sp>
        <p:nvSpPr>
          <p:cNvPr id="30723" name="Rectangle 1"/>
          <p:cNvSpPr>
            <a:spLocks noChangeArrowheads="1"/>
          </p:cNvSpPr>
          <p:nvPr/>
        </p:nvSpPr>
        <p:spPr bwMode="auto">
          <a:xfrm>
            <a:off x="0" y="785813"/>
            <a:ext cx="9144000" cy="954087"/>
          </a:xfrm>
          <a:prstGeom prst="rect">
            <a:avLst/>
          </a:prstGeom>
          <a:noFill/>
          <a:ln w="9525">
            <a:noFill/>
            <a:miter lim="800000"/>
            <a:headEnd/>
            <a:tailEnd/>
          </a:ln>
        </p:spPr>
        <p:txBody>
          <a:bodyPr anchor="ctr">
            <a:spAutoFit/>
          </a:bodyPr>
          <a:lstStyle/>
          <a:p>
            <a:pPr algn="just"/>
            <a:r>
              <a:rPr lang="en-US" sz="2800"/>
              <a:t>Label the following layers of Earth. Then write two interesting facts about each layer.</a:t>
            </a:r>
            <a:endParaRPr lang="es-ES" sz="2800"/>
          </a:p>
        </p:txBody>
      </p:sp>
      <p:pic>
        <p:nvPicPr>
          <p:cNvPr id="30724" name="Picture 2"/>
          <p:cNvPicPr>
            <a:picLocks noChangeAspect="1" noChangeArrowheads="1"/>
          </p:cNvPicPr>
          <p:nvPr/>
        </p:nvPicPr>
        <p:blipFill>
          <a:blip r:embed="rId3" cstate="print"/>
          <a:srcRect/>
          <a:stretch>
            <a:fillRect/>
          </a:stretch>
        </p:blipFill>
        <p:spPr bwMode="auto">
          <a:xfrm>
            <a:off x="1714500" y="2012950"/>
            <a:ext cx="5572125" cy="441642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nh.si.edu/earth/text/images/4_0_0_0/4_1_4_0_main.jpg"/>
          <p:cNvPicPr>
            <a:picLocks noChangeAspect="1" noChangeArrowheads="1"/>
          </p:cNvPicPr>
          <p:nvPr/>
        </p:nvPicPr>
        <p:blipFill>
          <a:blip r:embed="rId3" cstate="print"/>
          <a:srcRect/>
          <a:stretch>
            <a:fillRect/>
          </a:stretch>
        </p:blipFill>
        <p:spPr bwMode="auto">
          <a:xfrm>
            <a:off x="119063" y="4333875"/>
            <a:ext cx="3810000" cy="2381250"/>
          </a:xfrm>
          <a:prstGeom prst="rect">
            <a:avLst/>
          </a:prstGeom>
          <a:noFill/>
          <a:ln w="9525">
            <a:noFill/>
            <a:miter lim="800000"/>
            <a:headEnd/>
            <a:tailEnd/>
          </a:ln>
        </p:spPr>
      </p:pic>
      <p:sp>
        <p:nvSpPr>
          <p:cNvPr id="4099" name="4 CuadroTexto"/>
          <p:cNvSpPr txBox="1">
            <a:spLocks noChangeArrowheads="1"/>
          </p:cNvSpPr>
          <p:nvPr/>
        </p:nvSpPr>
        <p:spPr bwMode="auto">
          <a:xfrm>
            <a:off x="1428750" y="142875"/>
            <a:ext cx="6286500" cy="584200"/>
          </a:xfrm>
          <a:prstGeom prst="rect">
            <a:avLst/>
          </a:prstGeom>
          <a:noFill/>
          <a:ln w="9525">
            <a:noFill/>
            <a:miter lim="800000"/>
            <a:headEnd/>
            <a:tailEnd/>
          </a:ln>
        </p:spPr>
        <p:txBody>
          <a:bodyPr>
            <a:spAutoFit/>
          </a:bodyPr>
          <a:lstStyle/>
          <a:p>
            <a:pPr algn="ctr"/>
            <a:r>
              <a:rPr lang="es-ES" sz="3200"/>
              <a:t>THE EARTH </a:t>
            </a:r>
          </a:p>
        </p:txBody>
      </p:sp>
      <p:sp>
        <p:nvSpPr>
          <p:cNvPr id="4100" name="4 Rectángulo"/>
          <p:cNvSpPr>
            <a:spLocks noChangeArrowheads="1"/>
          </p:cNvSpPr>
          <p:nvPr/>
        </p:nvSpPr>
        <p:spPr bwMode="auto">
          <a:xfrm>
            <a:off x="142875" y="785813"/>
            <a:ext cx="8786813" cy="1323975"/>
          </a:xfrm>
          <a:prstGeom prst="rect">
            <a:avLst/>
          </a:prstGeom>
          <a:noFill/>
          <a:ln w="9525">
            <a:noFill/>
            <a:miter lim="800000"/>
            <a:headEnd/>
            <a:tailEnd/>
          </a:ln>
        </p:spPr>
        <p:txBody>
          <a:bodyPr>
            <a:spAutoFit/>
          </a:bodyPr>
          <a:lstStyle/>
          <a:p>
            <a:pPr algn="just"/>
            <a:r>
              <a:rPr lang="en-GB" sz="2000"/>
              <a:t>Until now it hasn't been possible to take a look inside the earth because the current technology doesn't allow it. Therefore, all kinds of research had to be done to find out,  which material the earth consists of and what different layers there are. This research is called seismology.</a:t>
            </a:r>
            <a:endParaRPr lang="es-ES" sz="2000"/>
          </a:p>
        </p:txBody>
      </p:sp>
      <p:sp>
        <p:nvSpPr>
          <p:cNvPr id="4101" name="7 Rectángulo"/>
          <p:cNvSpPr>
            <a:spLocks noChangeArrowheads="1"/>
          </p:cNvSpPr>
          <p:nvPr/>
        </p:nvSpPr>
        <p:spPr bwMode="auto">
          <a:xfrm>
            <a:off x="0" y="2690813"/>
            <a:ext cx="9144000" cy="1630362"/>
          </a:xfrm>
          <a:prstGeom prst="rect">
            <a:avLst/>
          </a:prstGeom>
          <a:noFill/>
          <a:ln w="9525">
            <a:noFill/>
            <a:miter lim="800000"/>
            <a:headEnd/>
            <a:tailEnd/>
          </a:ln>
        </p:spPr>
        <p:txBody>
          <a:bodyPr>
            <a:spAutoFit/>
          </a:bodyPr>
          <a:lstStyle/>
          <a:p>
            <a:pPr algn="just"/>
            <a:r>
              <a:rPr lang="en-US" sz="2000" b="1"/>
              <a:t>Seismology</a:t>
            </a:r>
            <a:r>
              <a:rPr lang="en-US" sz="2000"/>
              <a:t> is the study of earthquakes and seismic waves that move through and around the earth (the study of the vibration of the Earth's interior caused by natural and unnatural sources). A </a:t>
            </a:r>
            <a:r>
              <a:rPr lang="en-US" sz="2000" b="1"/>
              <a:t>seismologist</a:t>
            </a:r>
            <a:r>
              <a:rPr lang="en-US" sz="2000"/>
              <a:t> is a scientist who studies earthquakes and seismic waves. </a:t>
            </a:r>
          </a:p>
          <a:p>
            <a:pPr algn="just"/>
            <a:endParaRPr lang="es-ES" sz="2000"/>
          </a:p>
        </p:txBody>
      </p:sp>
      <p:sp>
        <p:nvSpPr>
          <p:cNvPr id="10" name="9 CuadroTexto"/>
          <p:cNvSpPr txBox="1"/>
          <p:nvPr/>
        </p:nvSpPr>
        <p:spPr>
          <a:xfrm>
            <a:off x="4500563" y="4791075"/>
            <a:ext cx="4214812" cy="923925"/>
          </a:xfrm>
          <a:prstGeom prst="rect">
            <a:avLst/>
          </a:prstGeom>
          <a:solidFill>
            <a:schemeClr val="accent6">
              <a:lumMod val="40000"/>
              <a:lumOff val="60000"/>
            </a:schemeClr>
          </a:solidFill>
        </p:spPr>
        <p:txBody>
          <a:bodyPr>
            <a:spAutoFit/>
          </a:bodyPr>
          <a:lstStyle/>
          <a:p>
            <a:pPr algn="just">
              <a:defRPr/>
            </a:pPr>
            <a:r>
              <a:rPr lang="en-US" dirty="0"/>
              <a:t>A </a:t>
            </a:r>
            <a:r>
              <a:rPr lang="en-US" b="1" dirty="0"/>
              <a:t>geologist</a:t>
            </a:r>
            <a:r>
              <a:rPr lang="en-US" dirty="0"/>
              <a:t> is a scientist who studies the Earth and  </a:t>
            </a:r>
            <a:r>
              <a:rPr lang="en-US" b="1" dirty="0"/>
              <a:t>geology</a:t>
            </a:r>
            <a:r>
              <a:rPr lang="en-US" dirty="0"/>
              <a:t> is the science that studies our planet.</a:t>
            </a:r>
            <a:endParaRPr lang="es-ES" dirty="0"/>
          </a:p>
        </p:txBody>
      </p:sp>
      <p:sp>
        <p:nvSpPr>
          <p:cNvPr id="9" name="8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2</a:t>
            </a:r>
          </a:p>
        </p:txBody>
      </p:sp>
      <p:sp>
        <p:nvSpPr>
          <p:cNvPr id="8193" name="Rectangle 1"/>
          <p:cNvSpPr>
            <a:spLocks noChangeArrowheads="1"/>
          </p:cNvSpPr>
          <p:nvPr/>
        </p:nvSpPr>
        <p:spPr bwMode="auto">
          <a:xfrm>
            <a:off x="963613" y="2071688"/>
            <a:ext cx="3822700" cy="3970337"/>
          </a:xfrm>
          <a:prstGeom prst="rect">
            <a:avLst/>
          </a:prstGeom>
          <a:solidFill>
            <a:schemeClr val="accent4">
              <a:lumMod val="20000"/>
              <a:lumOff val="80000"/>
            </a:schemeClr>
          </a:solidFill>
          <a:ln w="9525">
            <a:noFill/>
            <a:miter lim="800000"/>
            <a:headEnd/>
            <a:tailEnd/>
          </a:ln>
          <a:effectLst/>
        </p:spPr>
        <p:txBody>
          <a:bodyPr wrap="none" anchor="ctr">
            <a:spAutoFit/>
          </a:bodyPr>
          <a:lstStyle/>
          <a:p>
            <a:pPr eaLnBrk="0" hangingPunct="0">
              <a:defRPr/>
            </a:pPr>
            <a:endParaRPr lang="en-US" sz="2800" dirty="0">
              <a:latin typeface="Arial" pitchFamily="34" charset="0"/>
              <a:ea typeface="Calibri"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In glaciers</a:t>
            </a:r>
            <a:endParaRPr lang="es-ES" sz="2800" dirty="0">
              <a:latin typeface="Arial" pitchFamily="34" charset="0"/>
              <a:cs typeface="Arial" pitchFamily="34" charset="0"/>
            </a:endParaRPr>
          </a:p>
          <a:p>
            <a:pPr marL="514350" indent="-514350" eaLnBrk="0" hangingPunct="0">
              <a:buFont typeface="+mj-lt"/>
              <a:buAutoNum type="alphaUcPeriod"/>
              <a:defRPr/>
            </a:pPr>
            <a:endParaRPr lang="en-US" sz="2800" dirty="0">
              <a:latin typeface="Arial" pitchFamily="34" charset="0"/>
              <a:ea typeface="Calibri"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In lakes</a:t>
            </a:r>
            <a:endParaRPr lang="es-ES" sz="2800" dirty="0">
              <a:latin typeface="Arial" pitchFamily="34" charset="0"/>
              <a:cs typeface="Arial" pitchFamily="34" charset="0"/>
            </a:endParaRPr>
          </a:p>
          <a:p>
            <a:pPr marL="514350" indent="-514350" eaLnBrk="0" hangingPunct="0">
              <a:buFont typeface="+mj-lt"/>
              <a:buAutoNum type="alphaUcPeriod"/>
              <a:defRPr/>
            </a:pPr>
            <a:endParaRPr lang="en-US" sz="2800" dirty="0">
              <a:latin typeface="Arial" pitchFamily="34" charset="0"/>
              <a:ea typeface="Calibri"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In rivers</a:t>
            </a:r>
            <a:endParaRPr lang="es-ES" sz="2800" dirty="0">
              <a:latin typeface="Arial" pitchFamily="34" charset="0"/>
              <a:cs typeface="Arial" pitchFamily="34" charset="0"/>
            </a:endParaRPr>
          </a:p>
          <a:p>
            <a:pPr marL="514350" indent="-514350" eaLnBrk="0" hangingPunct="0">
              <a:buFont typeface="+mj-lt"/>
              <a:buAutoNum type="alphaUcPeriod"/>
              <a:defRPr/>
            </a:pPr>
            <a:endParaRPr lang="en-US" sz="2800" dirty="0">
              <a:latin typeface="Arial" pitchFamily="34" charset="0"/>
              <a:ea typeface="Calibri"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In seas and oceans</a:t>
            </a:r>
            <a:endParaRPr lang="es-ES" sz="2800" dirty="0">
              <a:latin typeface="Arial" pitchFamily="34" charset="0"/>
              <a:cs typeface="Arial" pitchFamily="34" charset="0"/>
            </a:endParaRPr>
          </a:p>
          <a:p>
            <a:pPr eaLnBrk="0" hangingPunct="0">
              <a:defRPr/>
            </a:pPr>
            <a:endParaRPr lang="es-ES" sz="2800" dirty="0">
              <a:latin typeface="Arial" pitchFamily="34" charset="0"/>
              <a:cs typeface="Arial" pitchFamily="34" charset="0"/>
            </a:endParaRPr>
          </a:p>
        </p:txBody>
      </p:sp>
      <p:sp>
        <p:nvSpPr>
          <p:cNvPr id="31748" name="4 Rectángulo"/>
          <p:cNvSpPr>
            <a:spLocks noChangeArrowheads="1"/>
          </p:cNvSpPr>
          <p:nvPr/>
        </p:nvSpPr>
        <p:spPr bwMode="auto">
          <a:xfrm>
            <a:off x="71438" y="1357313"/>
            <a:ext cx="6119812" cy="523875"/>
          </a:xfrm>
          <a:prstGeom prst="rect">
            <a:avLst/>
          </a:prstGeom>
          <a:noFill/>
          <a:ln w="9525">
            <a:noFill/>
            <a:miter lim="800000"/>
            <a:headEnd/>
            <a:tailEnd/>
          </a:ln>
        </p:spPr>
        <p:txBody>
          <a:bodyPr wrap="none">
            <a:spAutoFit/>
          </a:bodyPr>
          <a:lstStyle/>
          <a:p>
            <a:r>
              <a:rPr lang="en-US" sz="2800"/>
              <a:t>Where is most water found on Earth?</a:t>
            </a:r>
            <a:endParaRPr lang="es-ES" sz="2800"/>
          </a:p>
        </p:txBody>
      </p:sp>
      <p:sp>
        <p:nvSpPr>
          <p:cNvPr id="6" name="5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3</a:t>
            </a:r>
          </a:p>
        </p:txBody>
      </p:sp>
      <p:sp>
        <p:nvSpPr>
          <p:cNvPr id="6145" name="Rectangle 1"/>
          <p:cNvSpPr>
            <a:spLocks noChangeArrowheads="1"/>
          </p:cNvSpPr>
          <p:nvPr/>
        </p:nvSpPr>
        <p:spPr bwMode="auto">
          <a:xfrm>
            <a:off x="214313" y="2101850"/>
            <a:ext cx="8640762" cy="3970338"/>
          </a:xfrm>
          <a:prstGeom prst="rect">
            <a:avLst/>
          </a:prstGeom>
          <a:solidFill>
            <a:schemeClr val="accent4">
              <a:lumMod val="40000"/>
              <a:lumOff val="60000"/>
            </a:schemeClr>
          </a:solidFill>
          <a:ln w="9525">
            <a:noFill/>
            <a:miter lim="800000"/>
            <a:headEnd/>
            <a:tailEnd/>
          </a:ln>
          <a:effectLst/>
        </p:spPr>
        <p:txBody>
          <a:bodyPr wrap="none" anchor="ctr">
            <a:spAutoFit/>
          </a:bodyPr>
          <a:lstStyle/>
          <a:p>
            <a:pPr eaLnBrk="0" hangingPunct="0">
              <a:defRPr/>
            </a:pPr>
            <a:endParaRPr lang="es-ES" sz="2800" dirty="0">
              <a:latin typeface="Arial"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10% Nitrogen, 50% Oxygen, 40% Carbon Dioxide</a:t>
            </a:r>
          </a:p>
          <a:p>
            <a:pPr marL="514350" indent="-514350" eaLnBrk="0" hangingPunct="0">
              <a:buFont typeface="+mj-lt"/>
              <a:buAutoNum type="alphaUcPeriod"/>
              <a:defRPr/>
            </a:pPr>
            <a:endParaRPr lang="en-US" sz="2800" dirty="0">
              <a:latin typeface="Arial" pitchFamily="34" charset="0"/>
              <a:ea typeface="Calibri"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20% Nitrogen, 70% Oxygen, 10% Carbon Dioxide</a:t>
            </a:r>
          </a:p>
          <a:p>
            <a:pPr marL="514350" indent="-514350" eaLnBrk="0" hangingPunct="0">
              <a:buFont typeface="+mj-lt"/>
              <a:buAutoNum type="alphaUcPeriod"/>
              <a:defRPr/>
            </a:pPr>
            <a:endParaRPr lang="en-US" sz="2800" dirty="0">
              <a:latin typeface="Arial" pitchFamily="34" charset="0"/>
              <a:ea typeface="Calibri"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58% Nitrogen, 31% Oxygen, 11% Argon</a:t>
            </a:r>
          </a:p>
          <a:p>
            <a:pPr marL="514350" indent="-514350" eaLnBrk="0" hangingPunct="0">
              <a:buFont typeface="+mj-lt"/>
              <a:buAutoNum type="alphaUcPeriod"/>
              <a:defRPr/>
            </a:pPr>
            <a:endParaRPr lang="en-US" sz="2800" dirty="0">
              <a:latin typeface="Arial" pitchFamily="34" charset="0"/>
              <a:ea typeface="Calibri" pitchFamily="34" charset="0"/>
              <a:cs typeface="Arial" pitchFamily="34" charset="0"/>
            </a:endParaRPr>
          </a:p>
          <a:p>
            <a:pPr marL="514350" indent="-514350" eaLnBrk="0" hangingPunct="0">
              <a:buFont typeface="+mj-lt"/>
              <a:buAutoNum type="alphaUcPeriod"/>
              <a:defRPr/>
            </a:pPr>
            <a:r>
              <a:rPr lang="en-US" sz="2800" dirty="0">
                <a:latin typeface="Arial" pitchFamily="34" charset="0"/>
                <a:ea typeface="Calibri" pitchFamily="34" charset="0"/>
                <a:cs typeface="Arial" pitchFamily="34" charset="0"/>
              </a:rPr>
              <a:t>78% Nitrogen, 21% Oxygen, 1% Argon</a:t>
            </a:r>
            <a:endParaRPr lang="es-ES" sz="2800" dirty="0">
              <a:latin typeface="Arial" pitchFamily="34" charset="0"/>
              <a:cs typeface="Arial" pitchFamily="34" charset="0"/>
            </a:endParaRPr>
          </a:p>
          <a:p>
            <a:pPr eaLnBrk="0" hangingPunct="0">
              <a:defRPr/>
            </a:pPr>
            <a:endParaRPr lang="es-ES" sz="2800" dirty="0">
              <a:latin typeface="Arial" pitchFamily="34" charset="0"/>
              <a:cs typeface="Arial" pitchFamily="34" charset="0"/>
            </a:endParaRPr>
          </a:p>
        </p:txBody>
      </p:sp>
      <p:sp>
        <p:nvSpPr>
          <p:cNvPr id="32772" name="4 Rectángulo"/>
          <p:cNvSpPr>
            <a:spLocks noChangeArrowheads="1"/>
          </p:cNvSpPr>
          <p:nvPr/>
        </p:nvSpPr>
        <p:spPr bwMode="auto">
          <a:xfrm>
            <a:off x="0" y="1428750"/>
            <a:ext cx="8858250" cy="523875"/>
          </a:xfrm>
          <a:prstGeom prst="rect">
            <a:avLst/>
          </a:prstGeom>
          <a:noFill/>
          <a:ln w="9525">
            <a:noFill/>
            <a:miter lim="800000"/>
            <a:headEnd/>
            <a:tailEnd/>
          </a:ln>
        </p:spPr>
        <p:txBody>
          <a:bodyPr>
            <a:spAutoFit/>
          </a:bodyPr>
          <a:lstStyle/>
          <a:p>
            <a:r>
              <a:rPr lang="en-US" sz="2800"/>
              <a:t>The percentages of the gases in the atmosphere are:</a:t>
            </a:r>
          </a:p>
        </p:txBody>
      </p:sp>
      <p:sp>
        <p:nvSpPr>
          <p:cNvPr id="6" name="5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4</a:t>
            </a:r>
          </a:p>
        </p:txBody>
      </p:sp>
      <p:sp>
        <p:nvSpPr>
          <p:cNvPr id="33795" name="Rectangle 1"/>
          <p:cNvSpPr>
            <a:spLocks noChangeArrowheads="1"/>
          </p:cNvSpPr>
          <p:nvPr/>
        </p:nvSpPr>
        <p:spPr bwMode="auto">
          <a:xfrm>
            <a:off x="0" y="833438"/>
            <a:ext cx="7900988" cy="523875"/>
          </a:xfrm>
          <a:prstGeom prst="rect">
            <a:avLst/>
          </a:prstGeom>
          <a:noFill/>
          <a:ln w="9525">
            <a:noFill/>
            <a:miter lim="800000"/>
            <a:headEnd/>
            <a:tailEnd/>
          </a:ln>
        </p:spPr>
        <p:txBody>
          <a:bodyPr wrap="none" anchor="ctr">
            <a:spAutoFit/>
          </a:bodyPr>
          <a:lstStyle/>
          <a:p>
            <a:pPr algn="just"/>
            <a:r>
              <a:rPr lang="en-US" sz="2800"/>
              <a:t>Why is the ozone layer called a protective layer?</a:t>
            </a:r>
          </a:p>
        </p:txBody>
      </p:sp>
      <p:sp>
        <p:nvSpPr>
          <p:cNvPr id="36866" name="Rectangle 2"/>
          <p:cNvSpPr>
            <a:spLocks noChangeArrowheads="1"/>
          </p:cNvSpPr>
          <p:nvPr/>
        </p:nvSpPr>
        <p:spPr bwMode="auto">
          <a:xfrm>
            <a:off x="2132013" y="1963738"/>
            <a:ext cx="4879975" cy="3108325"/>
          </a:xfrm>
          <a:prstGeom prst="rect">
            <a:avLst/>
          </a:prstGeom>
          <a:solidFill>
            <a:schemeClr val="accent6">
              <a:lumMod val="20000"/>
              <a:lumOff val="80000"/>
            </a:schemeClr>
          </a:solidFill>
          <a:ln w="9525">
            <a:noFill/>
            <a:miter lim="800000"/>
            <a:headEnd/>
            <a:tailEnd/>
          </a:ln>
          <a:effectLst/>
        </p:spPr>
        <p:txBody>
          <a:bodyPr wrap="none" anchor="ctr">
            <a:spAutoFit/>
          </a:bodyPr>
          <a:lstStyle/>
          <a:p>
            <a:pPr marL="514350" indent="-514350" algn="just">
              <a:buFont typeface="+mj-lt"/>
              <a:buAutoNum type="alphaUcPeriod"/>
              <a:defRPr/>
            </a:pPr>
            <a:r>
              <a:rPr lang="en-US" sz="2800" dirty="0">
                <a:latin typeface="Arial" pitchFamily="34" charset="0"/>
                <a:ea typeface="Calibri" pitchFamily="34" charset="0"/>
                <a:cs typeface="Arial" pitchFamily="34" charset="0"/>
              </a:rPr>
              <a:t>It protects the Sun</a:t>
            </a:r>
          </a:p>
          <a:p>
            <a:pPr marL="514350" indent="-514350" algn="just">
              <a:buFont typeface="+mj-lt"/>
              <a:buAutoNum type="alphaUcPeriod"/>
              <a:defRPr/>
            </a:pPr>
            <a:endParaRPr lang="en-US" sz="2800" dirty="0">
              <a:latin typeface="Arial" pitchFamily="34" charset="0"/>
              <a:ea typeface="Calibri" pitchFamily="34" charset="0"/>
              <a:cs typeface="Arial" pitchFamily="34" charset="0"/>
            </a:endParaRPr>
          </a:p>
          <a:p>
            <a:pPr marL="514350" indent="-514350" algn="just">
              <a:buFont typeface="+mj-lt"/>
              <a:buAutoNum type="alphaUcPeriod"/>
              <a:defRPr/>
            </a:pPr>
            <a:r>
              <a:rPr lang="en-US" sz="2800" dirty="0">
                <a:latin typeface="Arial" pitchFamily="34" charset="0"/>
                <a:ea typeface="Calibri" pitchFamily="34" charset="0"/>
                <a:cs typeface="Arial" pitchFamily="34" charset="0"/>
              </a:rPr>
              <a:t>It protects the ozone</a:t>
            </a:r>
            <a:endParaRPr lang="es-ES" sz="2800" dirty="0">
              <a:latin typeface="Arial" pitchFamily="34" charset="0"/>
              <a:cs typeface="Arial" pitchFamily="34" charset="0"/>
            </a:endParaRPr>
          </a:p>
          <a:p>
            <a:pPr marL="514350" indent="-514350" algn="just">
              <a:buFont typeface="+mj-lt"/>
              <a:buAutoNum type="alphaUcPeriod"/>
              <a:defRPr/>
            </a:pPr>
            <a:endParaRPr lang="es-ES" sz="2800" dirty="0">
              <a:latin typeface="Arial" pitchFamily="34" charset="0"/>
              <a:ea typeface="Calibri" pitchFamily="34" charset="0"/>
              <a:cs typeface="Arial" pitchFamily="34" charset="0"/>
            </a:endParaRPr>
          </a:p>
          <a:p>
            <a:pPr marL="514350" indent="-514350" algn="just">
              <a:buFont typeface="+mj-lt"/>
              <a:buAutoNum type="alphaUcPeriod"/>
              <a:defRPr/>
            </a:pPr>
            <a:r>
              <a:rPr lang="en-US" sz="2800" dirty="0">
                <a:latin typeface="Arial" pitchFamily="34" charset="0"/>
                <a:ea typeface="Calibri" pitchFamily="34" charset="0"/>
                <a:cs typeface="Arial" pitchFamily="34" charset="0"/>
              </a:rPr>
              <a:t>It protects the Earth</a:t>
            </a:r>
          </a:p>
          <a:p>
            <a:pPr marL="514350" indent="-514350" algn="just">
              <a:buFont typeface="+mj-lt"/>
              <a:buAutoNum type="alphaUcPeriod"/>
              <a:defRPr/>
            </a:pPr>
            <a:endParaRPr lang="en-US" sz="2800" dirty="0">
              <a:latin typeface="Arial" pitchFamily="34" charset="0"/>
              <a:cs typeface="Arial" pitchFamily="34" charset="0"/>
            </a:endParaRPr>
          </a:p>
          <a:p>
            <a:pPr marL="514350" indent="-514350" algn="just">
              <a:buFont typeface="+mj-lt"/>
              <a:buAutoNum type="alphaUcPeriod"/>
              <a:defRPr/>
            </a:pPr>
            <a:r>
              <a:rPr lang="en-US" sz="2800" dirty="0">
                <a:latin typeface="Arial" pitchFamily="34" charset="0"/>
                <a:cs typeface="Arial" pitchFamily="34" charset="0"/>
              </a:rPr>
              <a:t>It protects the atmosphere</a:t>
            </a:r>
          </a:p>
        </p:txBody>
      </p:sp>
      <p:sp>
        <p:nvSpPr>
          <p:cNvPr id="5" name="4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5</a:t>
            </a:r>
          </a:p>
        </p:txBody>
      </p:sp>
      <p:sp>
        <p:nvSpPr>
          <p:cNvPr id="34819" name="2 Rectángulo"/>
          <p:cNvSpPr>
            <a:spLocks noChangeArrowheads="1"/>
          </p:cNvSpPr>
          <p:nvPr/>
        </p:nvSpPr>
        <p:spPr bwMode="auto">
          <a:xfrm>
            <a:off x="-7938" y="1000125"/>
            <a:ext cx="4364038" cy="523875"/>
          </a:xfrm>
          <a:prstGeom prst="rect">
            <a:avLst/>
          </a:prstGeom>
          <a:noFill/>
          <a:ln w="9525">
            <a:noFill/>
            <a:miter lim="800000"/>
            <a:headEnd/>
            <a:tailEnd/>
          </a:ln>
        </p:spPr>
        <p:txBody>
          <a:bodyPr wrap="none">
            <a:spAutoFit/>
          </a:bodyPr>
          <a:lstStyle/>
          <a:p>
            <a:r>
              <a:rPr lang="en-US" sz="2800"/>
              <a:t>Where is the ozone layer?</a:t>
            </a:r>
            <a:endParaRPr lang="es-ES" sz="2800"/>
          </a:p>
        </p:txBody>
      </p:sp>
      <p:sp>
        <p:nvSpPr>
          <p:cNvPr id="34817" name="Rectangle 1"/>
          <p:cNvSpPr>
            <a:spLocks noChangeArrowheads="1"/>
          </p:cNvSpPr>
          <p:nvPr/>
        </p:nvSpPr>
        <p:spPr bwMode="auto">
          <a:xfrm>
            <a:off x="1357313" y="2106613"/>
            <a:ext cx="6072187" cy="3108325"/>
          </a:xfrm>
          <a:prstGeom prst="rect">
            <a:avLst/>
          </a:prstGeom>
          <a:solidFill>
            <a:schemeClr val="bg1">
              <a:lumMod val="75000"/>
            </a:schemeClr>
          </a:solidFill>
          <a:ln w="9525">
            <a:noFill/>
            <a:miter lim="800000"/>
            <a:headEnd/>
            <a:tailEnd/>
          </a:ln>
          <a:effectLst/>
        </p:spPr>
        <p:txBody>
          <a:bodyPr anchor="ctr">
            <a:spAutoFit/>
          </a:bodyPr>
          <a:lstStyle/>
          <a:p>
            <a:pPr marL="514350" indent="-514350" algn="just">
              <a:buFont typeface="+mj-lt"/>
              <a:buAutoNum type="alphaUcPeriod"/>
              <a:defRPr/>
            </a:pPr>
            <a:r>
              <a:rPr lang="en-US" sz="2800" dirty="0">
                <a:latin typeface="Arial" pitchFamily="34" charset="0"/>
                <a:ea typeface="Calibri" pitchFamily="34" charset="0"/>
                <a:cs typeface="Arial" pitchFamily="34" charset="0"/>
              </a:rPr>
              <a:t>Between 5 and 10 km</a:t>
            </a:r>
            <a:endParaRPr lang="es-ES" sz="2800" dirty="0">
              <a:latin typeface="Arial" pitchFamily="34" charset="0"/>
              <a:cs typeface="Arial" pitchFamily="34" charset="0"/>
            </a:endParaRPr>
          </a:p>
          <a:p>
            <a:pPr marL="514350" indent="-514350" algn="just">
              <a:buFont typeface="+mj-lt"/>
              <a:buAutoNum type="alphaUcPeriod"/>
              <a:defRPr/>
            </a:pPr>
            <a:endParaRPr lang="es-ES" sz="2800" dirty="0">
              <a:latin typeface="Arial" pitchFamily="34" charset="0"/>
              <a:ea typeface="Calibri" pitchFamily="34" charset="0"/>
              <a:cs typeface="Arial" pitchFamily="34" charset="0"/>
            </a:endParaRPr>
          </a:p>
          <a:p>
            <a:pPr marL="514350" indent="-514350" algn="just">
              <a:buFont typeface="+mj-lt"/>
              <a:buAutoNum type="alphaUcPeriod"/>
              <a:defRPr/>
            </a:pPr>
            <a:r>
              <a:rPr lang="en-US" sz="2800" dirty="0">
                <a:latin typeface="Arial" pitchFamily="34" charset="0"/>
                <a:ea typeface="Calibri" pitchFamily="34" charset="0"/>
                <a:cs typeface="Arial" pitchFamily="34" charset="0"/>
              </a:rPr>
              <a:t>Between 15 and 35 km</a:t>
            </a:r>
            <a:endParaRPr lang="es-ES" sz="2800" dirty="0">
              <a:latin typeface="Arial" pitchFamily="34" charset="0"/>
              <a:cs typeface="Arial" pitchFamily="34" charset="0"/>
            </a:endParaRPr>
          </a:p>
          <a:p>
            <a:pPr marL="514350" indent="-514350" algn="just">
              <a:buFont typeface="+mj-lt"/>
              <a:buAutoNum type="alphaUcPeriod"/>
              <a:defRPr/>
            </a:pPr>
            <a:endParaRPr lang="es-ES" sz="2800" dirty="0">
              <a:latin typeface="Arial" pitchFamily="34" charset="0"/>
              <a:ea typeface="Calibri" pitchFamily="34" charset="0"/>
              <a:cs typeface="Arial" pitchFamily="34" charset="0"/>
            </a:endParaRPr>
          </a:p>
          <a:p>
            <a:pPr marL="514350" indent="-514350" algn="just">
              <a:buFont typeface="+mj-lt"/>
              <a:buAutoNum type="alphaUcPeriod"/>
              <a:defRPr/>
            </a:pPr>
            <a:r>
              <a:rPr lang="en-US" sz="2800" dirty="0">
                <a:latin typeface="Arial" pitchFamily="34" charset="0"/>
                <a:ea typeface="Calibri" pitchFamily="34" charset="0"/>
                <a:cs typeface="Arial" pitchFamily="34" charset="0"/>
              </a:rPr>
              <a:t>Between 50 and 100 km</a:t>
            </a:r>
          </a:p>
          <a:p>
            <a:pPr marL="514350" indent="-514350" algn="just">
              <a:buFont typeface="+mj-lt"/>
              <a:buAutoNum type="alphaUcPeriod"/>
              <a:defRPr/>
            </a:pPr>
            <a:endParaRPr lang="en-US" sz="2800" dirty="0">
              <a:latin typeface="Arial" pitchFamily="34" charset="0"/>
              <a:cs typeface="Arial" pitchFamily="34" charset="0"/>
            </a:endParaRPr>
          </a:p>
          <a:p>
            <a:pPr marL="514350" indent="-514350" algn="just">
              <a:buFont typeface="+mj-lt"/>
              <a:buAutoNum type="alphaUcPeriod"/>
              <a:defRPr/>
            </a:pPr>
            <a:r>
              <a:rPr lang="en-US" sz="2800" dirty="0">
                <a:latin typeface="Arial" pitchFamily="34" charset="0"/>
                <a:cs typeface="Arial" pitchFamily="34" charset="0"/>
              </a:rPr>
              <a:t>Between 10 and 50 km</a:t>
            </a:r>
          </a:p>
        </p:txBody>
      </p:sp>
      <p:sp>
        <p:nvSpPr>
          <p:cNvPr id="5" name="4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6</a:t>
            </a:r>
          </a:p>
        </p:txBody>
      </p:sp>
      <p:sp>
        <p:nvSpPr>
          <p:cNvPr id="35843" name="2 Rectángulo"/>
          <p:cNvSpPr>
            <a:spLocks noChangeArrowheads="1"/>
          </p:cNvSpPr>
          <p:nvPr/>
        </p:nvSpPr>
        <p:spPr bwMode="auto">
          <a:xfrm>
            <a:off x="0" y="714375"/>
            <a:ext cx="9144000" cy="923925"/>
          </a:xfrm>
          <a:prstGeom prst="rect">
            <a:avLst/>
          </a:prstGeom>
          <a:noFill/>
          <a:ln w="9525">
            <a:noFill/>
            <a:miter lim="800000"/>
            <a:headEnd/>
            <a:tailEnd/>
          </a:ln>
        </p:spPr>
        <p:txBody>
          <a:bodyPr>
            <a:spAutoFit/>
          </a:bodyPr>
          <a:lstStyle/>
          <a:p>
            <a:endParaRPr lang="en-US"/>
          </a:p>
          <a:p>
            <a:r>
              <a:rPr lang="en-US"/>
              <a:t> </a:t>
            </a:r>
          </a:p>
          <a:p>
            <a:pPr algn="just"/>
            <a:endParaRPr lang="en-GB"/>
          </a:p>
        </p:txBody>
      </p:sp>
      <p:sp>
        <p:nvSpPr>
          <p:cNvPr id="35844" name="4 Rectángulo"/>
          <p:cNvSpPr>
            <a:spLocks noChangeArrowheads="1"/>
          </p:cNvSpPr>
          <p:nvPr/>
        </p:nvSpPr>
        <p:spPr bwMode="auto">
          <a:xfrm>
            <a:off x="0" y="4424363"/>
            <a:ext cx="9144000" cy="369887"/>
          </a:xfrm>
          <a:prstGeom prst="rect">
            <a:avLst/>
          </a:prstGeom>
          <a:noFill/>
          <a:ln w="9525">
            <a:noFill/>
            <a:miter lim="800000"/>
            <a:headEnd/>
            <a:tailEnd/>
          </a:ln>
        </p:spPr>
        <p:txBody>
          <a:bodyPr>
            <a:spAutoFit/>
          </a:bodyPr>
          <a:lstStyle/>
          <a:p>
            <a:r>
              <a:rPr lang="en-US"/>
              <a:t> </a:t>
            </a:r>
          </a:p>
        </p:txBody>
      </p:sp>
      <p:sp>
        <p:nvSpPr>
          <p:cNvPr id="35845" name="6 Rectángulo"/>
          <p:cNvSpPr>
            <a:spLocks noChangeArrowheads="1"/>
          </p:cNvSpPr>
          <p:nvPr/>
        </p:nvSpPr>
        <p:spPr bwMode="auto">
          <a:xfrm>
            <a:off x="0" y="785813"/>
            <a:ext cx="9144000" cy="954087"/>
          </a:xfrm>
          <a:prstGeom prst="rect">
            <a:avLst/>
          </a:prstGeom>
          <a:noFill/>
          <a:ln w="9525">
            <a:noFill/>
            <a:miter lim="800000"/>
            <a:headEnd/>
            <a:tailEnd/>
          </a:ln>
        </p:spPr>
        <p:txBody>
          <a:bodyPr>
            <a:spAutoFit/>
          </a:bodyPr>
          <a:lstStyle/>
          <a:p>
            <a:r>
              <a:rPr lang="en-US" sz="2800"/>
              <a:t>What's the name of the lower atmosphere that contains the greenhouse </a:t>
            </a:r>
            <a:r>
              <a:rPr lang="es-ES" sz="2800"/>
              <a:t>gases?</a:t>
            </a:r>
          </a:p>
        </p:txBody>
      </p:sp>
      <p:sp>
        <p:nvSpPr>
          <p:cNvPr id="8" name="7 Rectángulo"/>
          <p:cNvSpPr/>
          <p:nvPr/>
        </p:nvSpPr>
        <p:spPr>
          <a:xfrm>
            <a:off x="1714500" y="2392363"/>
            <a:ext cx="5715000" cy="3108325"/>
          </a:xfrm>
          <a:prstGeom prst="rect">
            <a:avLst/>
          </a:prstGeom>
          <a:solidFill>
            <a:schemeClr val="accent3">
              <a:lumMod val="40000"/>
              <a:lumOff val="60000"/>
            </a:schemeClr>
          </a:solidFill>
        </p:spPr>
        <p:txBody>
          <a:bodyPr>
            <a:spAutoFit/>
          </a:bodyPr>
          <a:lstStyle/>
          <a:p>
            <a:pPr marL="342900" indent="-342900">
              <a:buFont typeface="+mj-lt"/>
              <a:buAutoNum type="alphaUcPeriod"/>
              <a:defRPr/>
            </a:pPr>
            <a:r>
              <a:rPr lang="es-ES" sz="2800" dirty="0">
                <a:latin typeface="Arial" pitchFamily="34" charset="0"/>
                <a:cs typeface="Arial" pitchFamily="34" charset="0"/>
              </a:rPr>
              <a:t> Stratosphere</a:t>
            </a:r>
          </a:p>
          <a:p>
            <a:pPr marL="342900" indent="-342900">
              <a:buFont typeface="+mj-lt"/>
              <a:buAutoNum type="alphaUcPeriod"/>
              <a:defRPr/>
            </a:pPr>
            <a:endParaRPr lang="en-US" sz="2800" dirty="0">
              <a:latin typeface="Arial" pitchFamily="34" charset="0"/>
              <a:cs typeface="Arial" pitchFamily="34" charset="0"/>
            </a:endParaRPr>
          </a:p>
          <a:p>
            <a:pPr marL="342900" indent="-342900">
              <a:buFont typeface="+mj-lt"/>
              <a:buAutoNum type="alphaUcPeriod"/>
              <a:defRPr/>
            </a:pPr>
            <a:r>
              <a:rPr lang="en-US" sz="2800" dirty="0">
                <a:latin typeface="Arial" pitchFamily="34" charset="0"/>
                <a:cs typeface="Arial" pitchFamily="34" charset="0"/>
              </a:rPr>
              <a:t> It doesn't have a name</a:t>
            </a:r>
          </a:p>
          <a:p>
            <a:pPr marL="342900" indent="-342900">
              <a:buFont typeface="+mj-lt"/>
              <a:buAutoNum type="alphaUcPeriod"/>
              <a:defRPr/>
            </a:pPr>
            <a:endParaRPr lang="en-US" sz="2800" dirty="0">
              <a:latin typeface="Arial" pitchFamily="34" charset="0"/>
              <a:cs typeface="Arial" pitchFamily="34" charset="0"/>
            </a:endParaRPr>
          </a:p>
          <a:p>
            <a:pPr marL="342900" indent="-342900">
              <a:buFont typeface="+mj-lt"/>
              <a:buAutoNum type="alphaUcPeriod"/>
              <a:defRPr/>
            </a:pPr>
            <a:r>
              <a:rPr lang="en-US" sz="2800" dirty="0">
                <a:latin typeface="Arial" pitchFamily="34" charset="0"/>
                <a:cs typeface="Arial" pitchFamily="34" charset="0"/>
              </a:rPr>
              <a:t> It's just called  atmosphere</a:t>
            </a:r>
          </a:p>
          <a:p>
            <a:pPr marL="342900" indent="-342900">
              <a:buFont typeface="+mj-lt"/>
              <a:buAutoNum type="alphaUcPeriod"/>
              <a:defRPr/>
            </a:pPr>
            <a:endParaRPr lang="es-ES" sz="2800" dirty="0">
              <a:latin typeface="Arial" pitchFamily="34" charset="0"/>
              <a:cs typeface="Arial" pitchFamily="34" charset="0"/>
            </a:endParaRPr>
          </a:p>
          <a:p>
            <a:pPr marL="342900" indent="-342900">
              <a:buFont typeface="+mj-lt"/>
              <a:buAutoNum type="alphaUcPeriod"/>
              <a:defRPr/>
            </a:pPr>
            <a:r>
              <a:rPr lang="es-ES" sz="2800" dirty="0">
                <a:latin typeface="Arial" pitchFamily="34" charset="0"/>
                <a:cs typeface="Arial" pitchFamily="34" charset="0"/>
              </a:rPr>
              <a:t> Troposphere</a:t>
            </a:r>
          </a:p>
        </p:txBody>
      </p:sp>
      <p:sp>
        <p:nvSpPr>
          <p:cNvPr id="9" name="8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7</a:t>
            </a:r>
          </a:p>
        </p:txBody>
      </p:sp>
      <p:sp>
        <p:nvSpPr>
          <p:cNvPr id="36867" name="Rectangle 2"/>
          <p:cNvSpPr>
            <a:spLocks noChangeArrowheads="1"/>
          </p:cNvSpPr>
          <p:nvPr/>
        </p:nvSpPr>
        <p:spPr bwMode="auto">
          <a:xfrm>
            <a:off x="0" y="642938"/>
            <a:ext cx="9144000" cy="830262"/>
          </a:xfrm>
          <a:prstGeom prst="rect">
            <a:avLst/>
          </a:prstGeom>
          <a:noFill/>
          <a:ln w="9525">
            <a:noFill/>
            <a:miter lim="800000"/>
            <a:headEnd/>
            <a:tailEnd/>
          </a:ln>
        </p:spPr>
        <p:txBody>
          <a:bodyPr anchor="ctr">
            <a:spAutoFit/>
          </a:bodyPr>
          <a:lstStyle/>
          <a:p>
            <a:pPr algn="just"/>
            <a:r>
              <a:rPr lang="en-US" sz="2400"/>
              <a:t>Complete the diagram by adding labels in the correct place. Use words from the box.</a:t>
            </a:r>
          </a:p>
        </p:txBody>
      </p:sp>
      <p:sp>
        <p:nvSpPr>
          <p:cNvPr id="5" name="4 Rectángulo"/>
          <p:cNvSpPr/>
          <p:nvPr/>
        </p:nvSpPr>
        <p:spPr>
          <a:xfrm>
            <a:off x="71438" y="1428750"/>
            <a:ext cx="9001125" cy="584200"/>
          </a:xfrm>
          <a:prstGeom prst="rect">
            <a:avLst/>
          </a:prstGeom>
        </p:spPr>
        <p:txBody>
          <a:bodyPr>
            <a:spAutoFit/>
          </a:bodyPr>
          <a:lstStyle/>
          <a:p>
            <a:pPr>
              <a:defRPr/>
            </a:pPr>
            <a:r>
              <a:rPr lang="en-US" sz="1600" b="1" i="1" dirty="0">
                <a:solidFill>
                  <a:schemeClr val="accent4">
                    <a:lumMod val="50000"/>
                  </a:schemeClr>
                </a:solidFill>
                <a:latin typeface="Times New Roman" pitchFamily="18" charset="0"/>
                <a:ea typeface="Calibri" pitchFamily="34" charset="0"/>
                <a:cs typeface="Times New Roman" pitchFamily="18" charset="0"/>
              </a:rPr>
              <a:t>compaction and cementation, weathering and erosion,  heat and pressure, weathering and erosion, cooling and crystallisation, melting, weathering and erosion, melting, heat and pressure</a:t>
            </a:r>
            <a:endParaRPr lang="es-ES" sz="1600" b="1" i="1" dirty="0">
              <a:solidFill>
                <a:schemeClr val="accent4">
                  <a:lumMod val="50000"/>
                </a:schemeClr>
              </a:solidFill>
            </a:endParaRPr>
          </a:p>
        </p:txBody>
      </p:sp>
      <p:grpSp>
        <p:nvGrpSpPr>
          <p:cNvPr id="36869" name="67 Grupo"/>
          <p:cNvGrpSpPr>
            <a:grpSpLocks/>
          </p:cNvGrpSpPr>
          <p:nvPr/>
        </p:nvGrpSpPr>
        <p:grpSpPr bwMode="auto">
          <a:xfrm>
            <a:off x="642938" y="2143125"/>
            <a:ext cx="7786687" cy="4445000"/>
            <a:chOff x="500034" y="2143116"/>
            <a:chExt cx="7786742" cy="4445031"/>
          </a:xfrm>
        </p:grpSpPr>
        <p:cxnSp>
          <p:nvCxnSpPr>
            <p:cNvPr id="64" name="63 Conector recto de flecha"/>
            <p:cNvCxnSpPr/>
            <p:nvPr/>
          </p:nvCxnSpPr>
          <p:spPr>
            <a:xfrm flipV="1">
              <a:off x="3428992" y="4143380"/>
              <a:ext cx="2643207" cy="1285884"/>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6872" name="66 Grupo"/>
            <p:cNvGrpSpPr>
              <a:grpSpLocks/>
            </p:cNvGrpSpPr>
            <p:nvPr/>
          </p:nvGrpSpPr>
          <p:grpSpPr bwMode="auto">
            <a:xfrm>
              <a:off x="500034" y="2143116"/>
              <a:ext cx="7786742" cy="4445031"/>
              <a:chOff x="500034" y="2143116"/>
              <a:chExt cx="7786742" cy="4445031"/>
            </a:xfrm>
          </p:grpSpPr>
          <p:grpSp>
            <p:nvGrpSpPr>
              <p:cNvPr id="36873" name="32 Grupo"/>
              <p:cNvGrpSpPr>
                <a:grpSpLocks/>
              </p:cNvGrpSpPr>
              <p:nvPr/>
            </p:nvGrpSpPr>
            <p:grpSpPr bwMode="auto">
              <a:xfrm>
                <a:off x="2714612" y="2143116"/>
                <a:ext cx="2857520" cy="1375843"/>
                <a:chOff x="2214546" y="2010823"/>
                <a:chExt cx="2500330" cy="1203863"/>
              </a:xfrm>
            </p:grpSpPr>
            <p:sp>
              <p:nvSpPr>
                <p:cNvPr id="7" name="6 Elipse"/>
                <p:cNvSpPr/>
                <p:nvPr/>
              </p:nvSpPr>
              <p:spPr>
                <a:xfrm>
                  <a:off x="2214546" y="2010823"/>
                  <a:ext cx="2500330" cy="1204327"/>
                </a:xfrm>
                <a:prstGeom prst="ellipse">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6895" name="30 CuadroTexto"/>
                <p:cNvSpPr txBox="1">
                  <a:spLocks noChangeArrowheads="1"/>
                </p:cNvSpPr>
                <p:nvPr/>
              </p:nvSpPr>
              <p:spPr bwMode="auto">
                <a:xfrm>
                  <a:off x="2687823" y="2416726"/>
                  <a:ext cx="1885963" cy="323166"/>
                </a:xfrm>
                <a:prstGeom prst="rect">
                  <a:avLst/>
                </a:prstGeom>
                <a:noFill/>
                <a:ln w="9525">
                  <a:noFill/>
                  <a:miter lim="800000"/>
                  <a:headEnd/>
                  <a:tailEnd/>
                </a:ln>
              </p:spPr>
              <p:txBody>
                <a:bodyPr>
                  <a:spAutoFit/>
                </a:bodyPr>
                <a:lstStyle/>
                <a:p>
                  <a:r>
                    <a:rPr lang="es-ES" b="1">
                      <a:solidFill>
                        <a:srgbClr val="00B050"/>
                      </a:solidFill>
                    </a:rPr>
                    <a:t>Igneous Rock</a:t>
                  </a:r>
                </a:p>
              </p:txBody>
            </p:sp>
          </p:grpSp>
          <p:grpSp>
            <p:nvGrpSpPr>
              <p:cNvPr id="36874" name="35 Grupo"/>
              <p:cNvGrpSpPr>
                <a:grpSpLocks/>
              </p:cNvGrpSpPr>
              <p:nvPr/>
            </p:nvGrpSpPr>
            <p:grpSpPr bwMode="auto">
              <a:xfrm>
                <a:off x="5357818" y="5162033"/>
                <a:ext cx="2928958" cy="1410239"/>
                <a:chOff x="4143372" y="4447653"/>
                <a:chExt cx="2928958" cy="1410239"/>
              </a:xfrm>
            </p:grpSpPr>
            <p:sp>
              <p:nvSpPr>
                <p:cNvPr id="8" name="7 Elipse"/>
                <p:cNvSpPr/>
                <p:nvPr/>
              </p:nvSpPr>
              <p:spPr>
                <a:xfrm>
                  <a:off x="4143372" y="4448182"/>
                  <a:ext cx="2928958" cy="1409710"/>
                </a:xfrm>
                <a:prstGeom prst="ellipse">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IGNEUS</a:t>
                  </a:r>
                </a:p>
              </p:txBody>
            </p:sp>
            <p:sp>
              <p:nvSpPr>
                <p:cNvPr id="36893" name="33 CuadroTexto"/>
                <p:cNvSpPr txBox="1">
                  <a:spLocks noChangeArrowheads="1"/>
                </p:cNvSpPr>
                <p:nvPr/>
              </p:nvSpPr>
              <p:spPr bwMode="auto">
                <a:xfrm>
                  <a:off x="4714876" y="4988494"/>
                  <a:ext cx="2357454" cy="369332"/>
                </a:xfrm>
                <a:prstGeom prst="rect">
                  <a:avLst/>
                </a:prstGeom>
                <a:noFill/>
                <a:ln w="9525">
                  <a:noFill/>
                  <a:miter lim="800000"/>
                  <a:headEnd/>
                  <a:tailEnd/>
                </a:ln>
              </p:spPr>
              <p:txBody>
                <a:bodyPr>
                  <a:spAutoFit/>
                </a:bodyPr>
                <a:lstStyle/>
                <a:p>
                  <a:r>
                    <a:rPr lang="es-ES" b="1">
                      <a:solidFill>
                        <a:srgbClr val="00B050"/>
                      </a:solidFill>
                    </a:rPr>
                    <a:t>Sedimentary Rock</a:t>
                  </a:r>
                </a:p>
              </p:txBody>
            </p:sp>
          </p:grpSp>
          <p:grpSp>
            <p:nvGrpSpPr>
              <p:cNvPr id="36875" name="42 Grupo"/>
              <p:cNvGrpSpPr>
                <a:grpSpLocks/>
              </p:cNvGrpSpPr>
              <p:nvPr/>
            </p:nvGrpSpPr>
            <p:grpSpPr bwMode="auto">
              <a:xfrm>
                <a:off x="6143636" y="3111497"/>
                <a:ext cx="1714512" cy="1460511"/>
                <a:chOff x="5429256" y="2214554"/>
                <a:chExt cx="1714512" cy="1460511"/>
              </a:xfrm>
            </p:grpSpPr>
            <p:sp>
              <p:nvSpPr>
                <p:cNvPr id="11" name="10 Conector"/>
                <p:cNvSpPr/>
                <p:nvPr/>
              </p:nvSpPr>
              <p:spPr>
                <a:xfrm>
                  <a:off x="5429256" y="2214555"/>
                  <a:ext cx="1643075" cy="1460510"/>
                </a:xfrm>
                <a:prstGeom prst="flowChartConnector">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6891" name="36 CuadroTexto"/>
                <p:cNvSpPr txBox="1">
                  <a:spLocks noChangeArrowheads="1"/>
                </p:cNvSpPr>
                <p:nvPr/>
              </p:nvSpPr>
              <p:spPr bwMode="auto">
                <a:xfrm>
                  <a:off x="5572132" y="2746371"/>
                  <a:ext cx="1571636" cy="369332"/>
                </a:xfrm>
                <a:prstGeom prst="rect">
                  <a:avLst/>
                </a:prstGeom>
                <a:noFill/>
                <a:ln w="9525">
                  <a:noFill/>
                  <a:miter lim="800000"/>
                  <a:headEnd/>
                  <a:tailEnd/>
                </a:ln>
              </p:spPr>
              <p:txBody>
                <a:bodyPr>
                  <a:spAutoFit/>
                </a:bodyPr>
                <a:lstStyle/>
                <a:p>
                  <a:r>
                    <a:rPr lang="es-ES" b="1">
                      <a:solidFill>
                        <a:srgbClr val="00B050"/>
                      </a:solidFill>
                    </a:rPr>
                    <a:t>Sediments</a:t>
                  </a:r>
                </a:p>
              </p:txBody>
            </p:sp>
          </p:grpSp>
          <p:grpSp>
            <p:nvGrpSpPr>
              <p:cNvPr id="36876" name="41 Grupo"/>
              <p:cNvGrpSpPr>
                <a:grpSpLocks/>
              </p:cNvGrpSpPr>
              <p:nvPr/>
            </p:nvGrpSpPr>
            <p:grpSpPr bwMode="auto">
              <a:xfrm>
                <a:off x="500034" y="3214686"/>
                <a:ext cx="1526987" cy="1357322"/>
                <a:chOff x="928661" y="2928935"/>
                <a:chExt cx="1526987" cy="1357322"/>
              </a:xfrm>
            </p:grpSpPr>
            <p:sp>
              <p:nvSpPr>
                <p:cNvPr id="10" name="9 Conector"/>
                <p:cNvSpPr/>
                <p:nvPr/>
              </p:nvSpPr>
              <p:spPr>
                <a:xfrm>
                  <a:off x="928661" y="2928935"/>
                  <a:ext cx="1527186" cy="1357321"/>
                </a:xfrm>
                <a:prstGeom prst="flowChartConnector">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6889" name="40 CuadroTexto"/>
                <p:cNvSpPr txBox="1">
                  <a:spLocks noChangeArrowheads="1"/>
                </p:cNvSpPr>
                <p:nvPr/>
              </p:nvSpPr>
              <p:spPr bwMode="auto">
                <a:xfrm>
                  <a:off x="1142975" y="3416858"/>
                  <a:ext cx="1257309" cy="369332"/>
                </a:xfrm>
                <a:prstGeom prst="rect">
                  <a:avLst/>
                </a:prstGeom>
                <a:noFill/>
                <a:ln w="9525">
                  <a:noFill/>
                  <a:miter lim="800000"/>
                  <a:headEnd/>
                  <a:tailEnd/>
                </a:ln>
              </p:spPr>
              <p:txBody>
                <a:bodyPr>
                  <a:spAutoFit/>
                </a:bodyPr>
                <a:lstStyle/>
                <a:p>
                  <a:r>
                    <a:rPr lang="es-ES" b="1">
                      <a:solidFill>
                        <a:srgbClr val="00B050"/>
                      </a:solidFill>
                    </a:rPr>
                    <a:t>Magma</a:t>
                  </a:r>
                </a:p>
              </p:txBody>
            </p:sp>
          </p:grpSp>
          <p:grpSp>
            <p:nvGrpSpPr>
              <p:cNvPr id="36877" name="44 Grupo"/>
              <p:cNvGrpSpPr>
                <a:grpSpLocks/>
              </p:cNvGrpSpPr>
              <p:nvPr/>
            </p:nvGrpSpPr>
            <p:grpSpPr bwMode="auto">
              <a:xfrm>
                <a:off x="571472" y="5143512"/>
                <a:ext cx="3000396" cy="1444635"/>
                <a:chOff x="500034" y="4341819"/>
                <a:chExt cx="3000396" cy="1444635"/>
              </a:xfrm>
            </p:grpSpPr>
            <p:sp>
              <p:nvSpPr>
                <p:cNvPr id="9" name="8 Elipse"/>
                <p:cNvSpPr/>
                <p:nvPr/>
              </p:nvSpPr>
              <p:spPr>
                <a:xfrm>
                  <a:off x="500034" y="4341819"/>
                  <a:ext cx="3000396" cy="1444635"/>
                </a:xfrm>
                <a:prstGeom prst="ellipse">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IGNEUS</a:t>
                  </a:r>
                </a:p>
              </p:txBody>
            </p:sp>
            <p:sp>
              <p:nvSpPr>
                <p:cNvPr id="36887" name="43 CuadroTexto"/>
                <p:cNvSpPr txBox="1">
                  <a:spLocks noChangeArrowheads="1"/>
                </p:cNvSpPr>
                <p:nvPr/>
              </p:nvSpPr>
              <p:spPr bwMode="auto">
                <a:xfrm>
                  <a:off x="928662" y="4929198"/>
                  <a:ext cx="2357454" cy="369332"/>
                </a:xfrm>
                <a:prstGeom prst="rect">
                  <a:avLst/>
                </a:prstGeom>
                <a:noFill/>
                <a:ln w="9525">
                  <a:noFill/>
                  <a:miter lim="800000"/>
                  <a:headEnd/>
                  <a:tailEnd/>
                </a:ln>
              </p:spPr>
              <p:txBody>
                <a:bodyPr>
                  <a:spAutoFit/>
                </a:bodyPr>
                <a:lstStyle/>
                <a:p>
                  <a:r>
                    <a:rPr lang="es-ES" b="1">
                      <a:solidFill>
                        <a:srgbClr val="00B050"/>
                      </a:solidFill>
                    </a:rPr>
                    <a:t>Metamorphic Rock</a:t>
                  </a:r>
                </a:p>
              </p:txBody>
            </p:sp>
          </p:grpSp>
          <p:cxnSp>
            <p:nvCxnSpPr>
              <p:cNvPr id="48" name="47 Conector recto de flecha"/>
              <p:cNvCxnSpPr/>
              <p:nvPr/>
            </p:nvCxnSpPr>
            <p:spPr>
              <a:xfrm rot="5400000">
                <a:off x="6858016" y="4857760"/>
                <a:ext cx="428628" cy="317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5643570" y="3000372"/>
                <a:ext cx="642942" cy="35719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rot="10800000">
                <a:off x="3714744" y="5857892"/>
                <a:ext cx="1571636" cy="158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flipH="1" flipV="1">
                <a:off x="1107256" y="4893479"/>
                <a:ext cx="500066" cy="317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rot="10800000" flipV="1">
                <a:off x="1857356" y="2928934"/>
                <a:ext cx="714380" cy="42862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rot="5400000">
                <a:off x="2786050" y="3929066"/>
                <a:ext cx="1571636" cy="100013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flipV="1">
                <a:off x="2143108" y="3214686"/>
                <a:ext cx="714380" cy="42862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5400000" flipH="1" flipV="1">
                <a:off x="6465900" y="4821248"/>
                <a:ext cx="500066" cy="158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2" name="31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8</a:t>
            </a:r>
          </a:p>
        </p:txBody>
      </p:sp>
      <p:sp>
        <p:nvSpPr>
          <p:cNvPr id="37891" name="4 Rectángulo"/>
          <p:cNvSpPr>
            <a:spLocks noChangeArrowheads="1"/>
          </p:cNvSpPr>
          <p:nvPr/>
        </p:nvSpPr>
        <p:spPr bwMode="auto">
          <a:xfrm>
            <a:off x="0" y="1038225"/>
            <a:ext cx="2863850" cy="523875"/>
          </a:xfrm>
          <a:prstGeom prst="rect">
            <a:avLst/>
          </a:prstGeom>
          <a:noFill/>
          <a:ln w="9525">
            <a:noFill/>
            <a:miter lim="800000"/>
            <a:headEnd/>
            <a:tailEnd/>
          </a:ln>
        </p:spPr>
        <p:txBody>
          <a:bodyPr wrap="none">
            <a:spAutoFit/>
          </a:bodyPr>
          <a:lstStyle/>
          <a:p>
            <a:pPr algn="just"/>
            <a:r>
              <a:rPr lang="en-US" sz="2800"/>
              <a:t>Join with arrows.</a:t>
            </a:r>
            <a:endParaRPr lang="es-ES" sz="2800"/>
          </a:p>
        </p:txBody>
      </p:sp>
      <p:sp>
        <p:nvSpPr>
          <p:cNvPr id="28674" name="Rectangle 2"/>
          <p:cNvSpPr>
            <a:spLocks noChangeArrowheads="1"/>
          </p:cNvSpPr>
          <p:nvPr/>
        </p:nvSpPr>
        <p:spPr bwMode="auto">
          <a:xfrm>
            <a:off x="71438" y="1816100"/>
            <a:ext cx="5910262" cy="3970338"/>
          </a:xfrm>
          <a:prstGeom prst="rect">
            <a:avLst/>
          </a:prstGeom>
          <a:solidFill>
            <a:schemeClr val="accent2">
              <a:lumMod val="20000"/>
              <a:lumOff val="80000"/>
            </a:schemeClr>
          </a:solidFill>
          <a:ln w="9525">
            <a:noFill/>
            <a:miter lim="800000"/>
            <a:headEnd/>
            <a:tailEnd/>
          </a:ln>
          <a:effectLst/>
        </p:spPr>
        <p:txBody>
          <a:bodyPr anchor="ctr">
            <a:spAutoFit/>
          </a:bodyPr>
          <a:lstStyle/>
          <a:p>
            <a:pPr marL="533400" indent="-533400" algn="just">
              <a:buFont typeface="+mj-lt"/>
              <a:buAutoNum type="alphaUcPeriod"/>
              <a:tabLst>
                <a:tab pos="5468938" algn="l"/>
              </a:tabLst>
              <a:defRPr/>
            </a:pPr>
            <a:r>
              <a:rPr lang="en-US" sz="2800" dirty="0">
                <a:latin typeface="Arial" pitchFamily="34" charset="0"/>
                <a:ea typeface="Calibri" pitchFamily="34" charset="0"/>
                <a:cs typeface="Arial" pitchFamily="34" charset="0"/>
              </a:rPr>
              <a:t>A naturally occurring, nonliving solid with a definite structure and composition</a:t>
            </a:r>
            <a:endParaRPr lang="es-ES" sz="2800" dirty="0">
              <a:latin typeface="Arial" pitchFamily="34" charset="0"/>
              <a:cs typeface="Arial" pitchFamily="34" charset="0"/>
            </a:endParaRPr>
          </a:p>
          <a:p>
            <a:pPr marL="228600" indent="-228600" algn="just">
              <a:buFont typeface="+mj-lt"/>
              <a:buAutoNum type="alphaUcPeriod"/>
              <a:tabLst>
                <a:tab pos="5468938" algn="l"/>
              </a:tabLst>
              <a:defRPr/>
            </a:pPr>
            <a:r>
              <a:rPr lang="en-US" sz="2800" dirty="0">
                <a:latin typeface="Arial" pitchFamily="34" charset="0"/>
                <a:ea typeface="Calibri" pitchFamily="34" charset="0"/>
                <a:cs typeface="Arial" pitchFamily="34" charset="0"/>
              </a:rPr>
              <a:t>  A mixture of minerals		</a:t>
            </a:r>
          </a:p>
          <a:p>
            <a:pPr marL="533400" indent="-533400" algn="just">
              <a:buFont typeface="+mj-lt"/>
              <a:buAutoNum type="alphaUcPeriod"/>
              <a:tabLst>
                <a:tab pos="5468938" algn="l"/>
              </a:tabLst>
              <a:defRPr/>
            </a:pPr>
            <a:r>
              <a:rPr lang="en-US" sz="2800" dirty="0">
                <a:latin typeface="Arial" pitchFamily="34" charset="0"/>
                <a:ea typeface="Calibri" pitchFamily="34" charset="0"/>
                <a:cs typeface="Arial" pitchFamily="34" charset="0"/>
              </a:rPr>
              <a:t>Processes by which rocks form and change 		</a:t>
            </a:r>
          </a:p>
          <a:p>
            <a:pPr marL="228600" indent="-228600" algn="just">
              <a:buFont typeface="+mj-lt"/>
              <a:buAutoNum type="alphaUcPeriod"/>
              <a:tabLst>
                <a:tab pos="5468938" algn="l"/>
              </a:tabLst>
              <a:defRPr/>
            </a:pPr>
            <a:r>
              <a:rPr lang="en-US" sz="2800" dirty="0">
                <a:latin typeface="Arial" pitchFamily="34" charset="0"/>
                <a:ea typeface="Calibri" pitchFamily="34" charset="0"/>
                <a:cs typeface="Arial" pitchFamily="34" charset="0"/>
              </a:rPr>
              <a:t>  A hard silicate mineral 		 </a:t>
            </a:r>
            <a:endParaRPr lang="es-ES" sz="2800" dirty="0">
              <a:latin typeface="Arial" pitchFamily="34" charset="0"/>
              <a:cs typeface="Arial" pitchFamily="34" charset="0"/>
            </a:endParaRPr>
          </a:p>
          <a:p>
            <a:pPr marL="533400" indent="-533400" algn="just">
              <a:buFont typeface="+mj-lt"/>
              <a:buAutoNum type="alphaUcPeriod"/>
              <a:tabLst>
                <a:tab pos="5468938" algn="l"/>
              </a:tabLst>
              <a:defRPr/>
            </a:pPr>
            <a:r>
              <a:rPr lang="en-US" sz="2800" dirty="0">
                <a:latin typeface="Arial" pitchFamily="34" charset="0"/>
                <a:ea typeface="Calibri" pitchFamily="34" charset="0"/>
                <a:cs typeface="Arial" pitchFamily="34" charset="0"/>
              </a:rPr>
              <a:t>An igneous rock made up of mica, feldspar, quartz </a:t>
            </a:r>
            <a:r>
              <a:rPr lang="en-US" sz="2800" b="1" dirty="0">
                <a:latin typeface="Arial" pitchFamily="34" charset="0"/>
                <a:ea typeface="Calibri" pitchFamily="34" charset="0"/>
                <a:cs typeface="Arial" pitchFamily="34" charset="0"/>
              </a:rPr>
              <a:t>		</a:t>
            </a:r>
            <a:endParaRPr lang="en-US" sz="2800" b="1" dirty="0">
              <a:latin typeface="Arial" pitchFamily="34" charset="0"/>
              <a:cs typeface="Arial" pitchFamily="34" charset="0"/>
            </a:endParaRPr>
          </a:p>
        </p:txBody>
      </p:sp>
      <p:sp>
        <p:nvSpPr>
          <p:cNvPr id="37893" name="Rectangle 2"/>
          <p:cNvSpPr>
            <a:spLocks noChangeArrowheads="1"/>
          </p:cNvSpPr>
          <p:nvPr/>
        </p:nvSpPr>
        <p:spPr bwMode="auto">
          <a:xfrm>
            <a:off x="2749550" y="4691063"/>
            <a:ext cx="5707063" cy="276225"/>
          </a:xfrm>
          <a:prstGeom prst="rect">
            <a:avLst/>
          </a:prstGeom>
          <a:noFill/>
          <a:ln w="9525">
            <a:noFill/>
            <a:miter lim="800000"/>
            <a:headEnd/>
            <a:tailEnd/>
          </a:ln>
        </p:spPr>
        <p:txBody>
          <a:bodyPr wrap="none" anchor="ctr">
            <a:spAutoFit/>
          </a:bodyPr>
          <a:lstStyle/>
          <a:p>
            <a:pPr algn="just">
              <a:tabLst>
                <a:tab pos="5468938" algn="l"/>
              </a:tabLst>
            </a:pPr>
            <a:r>
              <a:rPr lang="en-US" sz="12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7" name="6 Rectángulo"/>
          <p:cNvSpPr/>
          <p:nvPr/>
        </p:nvSpPr>
        <p:spPr>
          <a:xfrm>
            <a:off x="6429375" y="2643188"/>
            <a:ext cx="2643188" cy="2246312"/>
          </a:xfrm>
          <a:prstGeom prst="rect">
            <a:avLst/>
          </a:prstGeom>
          <a:solidFill>
            <a:schemeClr val="accent2">
              <a:lumMod val="40000"/>
              <a:lumOff val="60000"/>
            </a:schemeClr>
          </a:solidFill>
        </p:spPr>
        <p:txBody>
          <a:bodyPr>
            <a:spAutoFit/>
          </a:bodyPr>
          <a:lstStyle/>
          <a:p>
            <a:pPr marL="457200" indent="-457200" algn="just">
              <a:buFont typeface="+mj-lt"/>
              <a:buAutoNum type="arabicPeriod"/>
              <a:tabLst>
                <a:tab pos="5468938" algn="l"/>
              </a:tabLst>
              <a:defRPr/>
            </a:pPr>
            <a:r>
              <a:rPr lang="en-US" sz="2800" dirty="0">
                <a:latin typeface="Arial" pitchFamily="34" charset="0"/>
                <a:ea typeface="Calibri" pitchFamily="34" charset="0"/>
                <a:cs typeface="Arial" pitchFamily="34" charset="0"/>
              </a:rPr>
              <a:t>Rock</a:t>
            </a:r>
            <a:endParaRPr lang="es-ES" sz="2800" dirty="0">
              <a:latin typeface="Arial" pitchFamily="34" charset="0"/>
              <a:cs typeface="Arial" pitchFamily="34" charset="0"/>
            </a:endParaRPr>
          </a:p>
          <a:p>
            <a:pPr marL="457200" indent="-457200" algn="just">
              <a:buFont typeface="+mj-lt"/>
              <a:buAutoNum type="arabicPeriod"/>
              <a:tabLst>
                <a:tab pos="5468938" algn="l"/>
              </a:tabLst>
              <a:defRPr/>
            </a:pPr>
            <a:r>
              <a:rPr lang="en-US" sz="2800" dirty="0">
                <a:latin typeface="Arial" pitchFamily="34" charset="0"/>
                <a:ea typeface="Calibri" pitchFamily="34" charset="0"/>
                <a:cs typeface="Arial" pitchFamily="34" charset="0"/>
              </a:rPr>
              <a:t>Mineral</a:t>
            </a:r>
            <a:endParaRPr lang="es-ES" sz="2800" dirty="0">
              <a:latin typeface="Arial" pitchFamily="34" charset="0"/>
              <a:cs typeface="Arial" pitchFamily="34" charset="0"/>
            </a:endParaRPr>
          </a:p>
          <a:p>
            <a:pPr marL="457200" indent="-457200" algn="just">
              <a:buFont typeface="+mj-lt"/>
              <a:buAutoNum type="arabicPeriod"/>
              <a:tabLst>
                <a:tab pos="5468938" algn="l"/>
              </a:tabLst>
              <a:defRPr/>
            </a:pPr>
            <a:r>
              <a:rPr lang="en-US" sz="2800" dirty="0">
                <a:latin typeface="Arial" pitchFamily="34" charset="0"/>
                <a:ea typeface="Calibri" pitchFamily="34" charset="0"/>
                <a:cs typeface="Arial" pitchFamily="34" charset="0"/>
              </a:rPr>
              <a:t>Quartz</a:t>
            </a:r>
            <a:endParaRPr lang="es-ES" sz="2800" dirty="0">
              <a:latin typeface="Arial" pitchFamily="34" charset="0"/>
              <a:cs typeface="Arial" pitchFamily="34" charset="0"/>
            </a:endParaRPr>
          </a:p>
          <a:p>
            <a:pPr marL="457200" indent="-457200" algn="just">
              <a:buFont typeface="+mj-lt"/>
              <a:buAutoNum type="arabicPeriod"/>
              <a:tabLst>
                <a:tab pos="5468938" algn="l"/>
              </a:tabLst>
              <a:defRPr/>
            </a:pPr>
            <a:r>
              <a:rPr lang="en-US" sz="2800" dirty="0">
                <a:latin typeface="Arial" pitchFamily="34" charset="0"/>
                <a:ea typeface="Calibri" pitchFamily="34" charset="0"/>
                <a:cs typeface="Arial" pitchFamily="34" charset="0"/>
              </a:rPr>
              <a:t>Granite</a:t>
            </a:r>
            <a:endParaRPr lang="es-ES" sz="2800" dirty="0">
              <a:latin typeface="Arial" pitchFamily="34" charset="0"/>
              <a:cs typeface="Arial" pitchFamily="34" charset="0"/>
            </a:endParaRPr>
          </a:p>
          <a:p>
            <a:pPr marL="457200" indent="-457200" algn="just">
              <a:buFont typeface="+mj-lt"/>
              <a:buAutoNum type="arabicPeriod"/>
              <a:tabLst>
                <a:tab pos="5468938" algn="l"/>
              </a:tabLst>
              <a:defRPr/>
            </a:pPr>
            <a:r>
              <a:rPr lang="en-US" sz="2800" dirty="0">
                <a:latin typeface="Arial" pitchFamily="34" charset="0"/>
                <a:ea typeface="Calibri" pitchFamily="34" charset="0"/>
                <a:cs typeface="Arial" pitchFamily="34" charset="0"/>
              </a:rPr>
              <a:t>Rock cycle</a:t>
            </a:r>
            <a:endParaRPr lang="en-US" sz="2800" dirty="0">
              <a:latin typeface="Arial" pitchFamily="34" charset="0"/>
              <a:cs typeface="Arial" pitchFamily="34" charset="0"/>
            </a:endParaRPr>
          </a:p>
        </p:txBody>
      </p:sp>
      <p:sp>
        <p:nvSpPr>
          <p:cNvPr id="8" name="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9</a:t>
            </a:r>
          </a:p>
        </p:txBody>
      </p:sp>
      <p:sp>
        <p:nvSpPr>
          <p:cNvPr id="38915" name="4 Rectángulo"/>
          <p:cNvSpPr>
            <a:spLocks noChangeArrowheads="1"/>
          </p:cNvSpPr>
          <p:nvPr/>
        </p:nvSpPr>
        <p:spPr bwMode="auto">
          <a:xfrm>
            <a:off x="0" y="782638"/>
            <a:ext cx="9144000" cy="830262"/>
          </a:xfrm>
          <a:prstGeom prst="rect">
            <a:avLst/>
          </a:prstGeom>
          <a:noFill/>
          <a:ln w="9525">
            <a:noFill/>
            <a:miter lim="800000"/>
            <a:headEnd/>
            <a:tailEnd/>
          </a:ln>
        </p:spPr>
        <p:txBody>
          <a:bodyPr>
            <a:spAutoFit/>
          </a:bodyPr>
          <a:lstStyle/>
          <a:p>
            <a:pPr algn="just"/>
            <a:r>
              <a:rPr lang="en-US" sz="2400"/>
              <a:t>Relate the following phrases with the geological processes that give rise to different types of rocks.</a:t>
            </a:r>
            <a:endParaRPr lang="es-ES" sz="2400"/>
          </a:p>
        </p:txBody>
      </p:sp>
      <p:graphicFrame>
        <p:nvGraphicFramePr>
          <p:cNvPr id="6" name="5 Tabla"/>
          <p:cNvGraphicFramePr>
            <a:graphicFrameLocks noGrp="1"/>
          </p:cNvGraphicFramePr>
          <p:nvPr/>
        </p:nvGraphicFramePr>
        <p:xfrm>
          <a:off x="142875" y="2928938"/>
          <a:ext cx="8786874" cy="2551874"/>
        </p:xfrm>
        <a:graphic>
          <a:graphicData uri="http://schemas.openxmlformats.org/drawingml/2006/table">
            <a:tbl>
              <a:tblPr firstRow="1" bandRow="1">
                <a:tableStyleId>{5C22544A-7EE6-4342-B048-85BDC9FD1C3A}</a:tableStyleId>
              </a:tblPr>
              <a:tblGrid>
                <a:gridCol w="4393437"/>
                <a:gridCol w="4393437"/>
              </a:tblGrid>
              <a:tr h="534535">
                <a:tc>
                  <a:txBody>
                    <a:bodyPr/>
                    <a:lstStyle/>
                    <a:p>
                      <a:pPr algn="ctr"/>
                      <a:r>
                        <a:rPr lang="en-US" sz="2800" dirty="0" smtClean="0">
                          <a:solidFill>
                            <a:schemeClr val="tx1"/>
                          </a:solidFill>
                        </a:rPr>
                        <a:t>PHRASES </a:t>
                      </a:r>
                      <a:endParaRPr lang="es-ES" sz="2600" dirty="0">
                        <a:solidFill>
                          <a:schemeClr val="tx1"/>
                        </a:solidFill>
                      </a:endParaRPr>
                    </a:p>
                  </a:txBody>
                  <a:tcPr marL="131803" marR="131803" marT="65901" marB="65901">
                    <a:solidFill>
                      <a:schemeClr val="accent4">
                        <a:lumMod val="60000"/>
                        <a:lumOff val="40000"/>
                      </a:schemeClr>
                    </a:solidFill>
                  </a:tcPr>
                </a:tc>
                <a:tc>
                  <a:txBody>
                    <a:bodyPr/>
                    <a:lstStyle/>
                    <a:p>
                      <a:pPr algn="ctr"/>
                      <a:r>
                        <a:rPr lang="en-US" sz="2800" dirty="0" smtClean="0">
                          <a:solidFill>
                            <a:schemeClr val="tx1"/>
                          </a:solidFill>
                        </a:rPr>
                        <a:t>GEOLOGICAL PROCESSES </a:t>
                      </a:r>
                      <a:endParaRPr lang="es-ES" sz="2600" dirty="0">
                        <a:solidFill>
                          <a:schemeClr val="tx1"/>
                        </a:solidFill>
                      </a:endParaRPr>
                    </a:p>
                  </a:txBody>
                  <a:tcPr marL="131803" marR="131803" marT="65901" marB="65901">
                    <a:solidFill>
                      <a:schemeClr val="accent4">
                        <a:lumMod val="60000"/>
                        <a:lumOff val="40000"/>
                      </a:schemeClr>
                    </a:solidFill>
                  </a:tcPr>
                </a:tc>
              </a:tr>
              <a:tr h="534535">
                <a:tc>
                  <a:txBody>
                    <a:bodyPr/>
                    <a:lstStyle/>
                    <a:p>
                      <a:r>
                        <a:rPr lang="es-ES" sz="2600" dirty="0" smtClean="0">
                          <a:solidFill>
                            <a:schemeClr val="tx1"/>
                          </a:solidFill>
                        </a:rPr>
                        <a:t>Cooling of molten material</a:t>
                      </a:r>
                      <a:endParaRPr lang="es-ES" sz="2600" dirty="0">
                        <a:solidFill>
                          <a:schemeClr val="tx1"/>
                        </a:solidFill>
                      </a:endParaRPr>
                    </a:p>
                  </a:txBody>
                  <a:tcPr marL="131803" marR="131803" marT="65901" marB="65901">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tcPr>
                </a:tc>
                <a:tc>
                  <a:txBody>
                    <a:bodyPr/>
                    <a:lstStyle/>
                    <a:p>
                      <a:endParaRPr lang="es-ES" sz="2600" dirty="0">
                        <a:solidFill>
                          <a:schemeClr val="tx1"/>
                        </a:solidFill>
                      </a:endParaRPr>
                    </a:p>
                  </a:txBody>
                  <a:tcPr marL="131803" marR="131803" marT="65901" marB="65901">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tcPr>
                </a:tc>
              </a:tr>
              <a:tr h="534535">
                <a:tc>
                  <a:txBody>
                    <a:bodyPr/>
                    <a:lstStyle/>
                    <a:p>
                      <a:r>
                        <a:rPr lang="es-ES" sz="2600" dirty="0" smtClean="0">
                          <a:solidFill>
                            <a:schemeClr val="tx1"/>
                          </a:solidFill>
                        </a:rPr>
                        <a:t>Compacting of sediments</a:t>
                      </a:r>
                      <a:endParaRPr lang="es-ES" sz="2600" dirty="0">
                        <a:solidFill>
                          <a:schemeClr val="tx1"/>
                        </a:solidFill>
                      </a:endParaRPr>
                    </a:p>
                  </a:txBody>
                  <a:tcPr marL="131803" marR="131803" marT="65901" marB="65901">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tcPr>
                </a:tc>
                <a:tc>
                  <a:txBody>
                    <a:bodyPr/>
                    <a:lstStyle/>
                    <a:p>
                      <a:endParaRPr lang="es-ES" sz="2600" dirty="0">
                        <a:solidFill>
                          <a:schemeClr val="tx1"/>
                        </a:solidFill>
                      </a:endParaRPr>
                    </a:p>
                  </a:txBody>
                  <a:tcPr marL="131803" marR="131803" marT="65901" marB="65901">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tcPr>
                </a:tc>
              </a:tr>
              <a:tr h="534535">
                <a:tc>
                  <a:txBody>
                    <a:bodyPr/>
                    <a:lstStyle/>
                    <a:p>
                      <a:r>
                        <a:rPr lang="en-US" sz="2600" dirty="0" smtClean="0">
                          <a:solidFill>
                            <a:schemeClr val="tx1"/>
                          </a:solidFill>
                        </a:rPr>
                        <a:t>Transformation of minerals and rocks </a:t>
                      </a:r>
                      <a:endParaRPr lang="es-ES" sz="2600" dirty="0">
                        <a:solidFill>
                          <a:schemeClr val="tx1"/>
                        </a:solidFill>
                      </a:endParaRPr>
                    </a:p>
                  </a:txBody>
                  <a:tcPr marL="131803" marR="131803" marT="65901" marB="65901">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tcPr>
                </a:tc>
                <a:tc>
                  <a:txBody>
                    <a:bodyPr/>
                    <a:lstStyle/>
                    <a:p>
                      <a:endParaRPr lang="es-ES" sz="2600" dirty="0">
                        <a:solidFill>
                          <a:schemeClr val="tx1"/>
                        </a:solidFill>
                      </a:endParaRPr>
                    </a:p>
                  </a:txBody>
                  <a:tcPr marL="131803" marR="131803" marT="65901" marB="65901">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50000" t="50000" r="50000" b="50000"/>
                      </a:path>
                      <a:tileRect/>
                    </a:gradFill>
                  </a:tcPr>
                </a:tc>
              </a:tr>
            </a:tbl>
          </a:graphicData>
        </a:graphic>
      </p:graphicFrame>
      <p:sp>
        <p:nvSpPr>
          <p:cNvPr id="38933" name="7 CuadroTexto"/>
          <p:cNvSpPr txBox="1">
            <a:spLocks noChangeArrowheads="1"/>
          </p:cNvSpPr>
          <p:nvPr/>
        </p:nvSpPr>
        <p:spPr bwMode="auto">
          <a:xfrm>
            <a:off x="142875" y="2000250"/>
            <a:ext cx="8786813" cy="400050"/>
          </a:xfrm>
          <a:prstGeom prst="rect">
            <a:avLst/>
          </a:prstGeom>
          <a:noFill/>
          <a:ln w="9525">
            <a:noFill/>
            <a:miter lim="800000"/>
            <a:headEnd/>
            <a:tailEnd/>
          </a:ln>
        </p:spPr>
        <p:txBody>
          <a:bodyPr>
            <a:spAutoFit/>
          </a:bodyPr>
          <a:lstStyle/>
          <a:p>
            <a:r>
              <a:rPr lang="es-ES" sz="2000"/>
              <a:t>Sedimentary processes, metamorphic processes, magmatic processes</a:t>
            </a:r>
          </a:p>
        </p:txBody>
      </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10</a:t>
            </a:r>
          </a:p>
        </p:txBody>
      </p:sp>
      <p:sp>
        <p:nvSpPr>
          <p:cNvPr id="39939" name="4 Rectángulo"/>
          <p:cNvSpPr>
            <a:spLocks noChangeArrowheads="1"/>
          </p:cNvSpPr>
          <p:nvPr/>
        </p:nvSpPr>
        <p:spPr bwMode="auto">
          <a:xfrm>
            <a:off x="0" y="895350"/>
            <a:ext cx="6070600" cy="461963"/>
          </a:xfrm>
          <a:prstGeom prst="rect">
            <a:avLst/>
          </a:prstGeom>
          <a:noFill/>
          <a:ln w="9525">
            <a:noFill/>
            <a:miter lim="800000"/>
            <a:headEnd/>
            <a:tailEnd/>
          </a:ln>
        </p:spPr>
        <p:txBody>
          <a:bodyPr wrap="none">
            <a:spAutoFit/>
          </a:bodyPr>
          <a:lstStyle/>
          <a:p>
            <a:r>
              <a:rPr lang="en-US" sz="2400"/>
              <a:t>Indicate which part of the Earth belongs to: </a:t>
            </a:r>
            <a:endParaRPr lang="es-ES" sz="2400"/>
          </a:p>
        </p:txBody>
      </p:sp>
      <p:sp>
        <p:nvSpPr>
          <p:cNvPr id="39940" name="5 CuadroTexto"/>
          <p:cNvSpPr txBox="1">
            <a:spLocks noChangeArrowheads="1"/>
          </p:cNvSpPr>
          <p:nvPr/>
        </p:nvSpPr>
        <p:spPr bwMode="auto">
          <a:xfrm>
            <a:off x="571500" y="1928813"/>
            <a:ext cx="3929063" cy="3786187"/>
          </a:xfrm>
          <a:prstGeom prst="rect">
            <a:avLst/>
          </a:prstGeom>
          <a:solidFill>
            <a:srgbClr val="00B050"/>
          </a:solidFill>
          <a:ln w="9525">
            <a:noFill/>
            <a:miter lim="800000"/>
            <a:headEnd/>
            <a:tailEnd/>
          </a:ln>
        </p:spPr>
        <p:txBody>
          <a:bodyPr>
            <a:spAutoFit/>
          </a:bodyPr>
          <a:lstStyle/>
          <a:p>
            <a:pPr marL="342900" indent="-342900">
              <a:buFont typeface="Calibri" pitchFamily="34" charset="0"/>
              <a:buAutoNum type="alphaUcPeriod"/>
            </a:pPr>
            <a:endParaRPr lang="es-ES" sz="2400"/>
          </a:p>
          <a:p>
            <a:pPr marL="342900" indent="-342900">
              <a:buFont typeface="Calibri" pitchFamily="34" charset="0"/>
              <a:buAutoNum type="alphaUcPeriod"/>
            </a:pPr>
            <a:r>
              <a:rPr lang="es-ES" sz="2400"/>
              <a:t>The water of a stream</a:t>
            </a:r>
          </a:p>
          <a:p>
            <a:pPr marL="342900" indent="-342900">
              <a:buFont typeface="Calibri" pitchFamily="34" charset="0"/>
              <a:buAutoNum type="alphaUcPeriod"/>
            </a:pPr>
            <a:endParaRPr lang="es-ES" sz="2400"/>
          </a:p>
          <a:p>
            <a:pPr marL="342900" indent="-342900">
              <a:buFont typeface="Calibri" pitchFamily="34" charset="0"/>
              <a:buAutoNum type="alphaUcPeriod"/>
            </a:pPr>
            <a:r>
              <a:rPr lang="es-ES" sz="2400"/>
              <a:t>The sand of a beach</a:t>
            </a:r>
          </a:p>
          <a:p>
            <a:pPr marL="342900" indent="-342900">
              <a:buFont typeface="Calibri" pitchFamily="34" charset="0"/>
              <a:buAutoNum type="alphaUcPeriod"/>
            </a:pPr>
            <a:endParaRPr lang="es-ES" sz="2400"/>
          </a:p>
          <a:p>
            <a:pPr marL="342900" indent="-342900">
              <a:buFont typeface="Calibri" pitchFamily="34" charset="0"/>
              <a:buAutoNum type="alphaUcPeriod"/>
            </a:pPr>
            <a:r>
              <a:rPr lang="es-ES" sz="2400"/>
              <a:t>Clouds</a:t>
            </a:r>
          </a:p>
          <a:p>
            <a:pPr marL="342900" indent="-342900">
              <a:buFont typeface="Calibri" pitchFamily="34" charset="0"/>
              <a:buAutoNum type="alphaUcPeriod"/>
            </a:pPr>
            <a:endParaRPr lang="es-ES" sz="2400"/>
          </a:p>
          <a:p>
            <a:pPr marL="342900" indent="-342900">
              <a:buFont typeface="Calibri" pitchFamily="34" charset="0"/>
              <a:buAutoNum type="alphaUcPeriod"/>
            </a:pPr>
            <a:r>
              <a:rPr lang="es-ES" sz="2400"/>
              <a:t>Frost</a:t>
            </a:r>
          </a:p>
          <a:p>
            <a:pPr marL="342900" indent="-342900">
              <a:buFont typeface="Calibri" pitchFamily="34" charset="0"/>
              <a:buAutoNum type="alphaUcPeriod"/>
            </a:pPr>
            <a:endParaRPr lang="es-ES" sz="2400"/>
          </a:p>
          <a:p>
            <a:pPr marL="342900" indent="-342900">
              <a:buFont typeface="Calibri" pitchFamily="34" charset="0"/>
              <a:buAutoNum type="alphaUcPeriod"/>
            </a:pPr>
            <a:r>
              <a:rPr lang="es-ES" sz="2400"/>
              <a:t>Mineral deposit</a:t>
            </a:r>
          </a:p>
        </p:txBody>
      </p:sp>
      <p:sp>
        <p:nvSpPr>
          <p:cNvPr id="8" name="7 CuadroTexto"/>
          <p:cNvSpPr txBox="1"/>
          <p:nvPr/>
        </p:nvSpPr>
        <p:spPr>
          <a:xfrm>
            <a:off x="5357813" y="1928813"/>
            <a:ext cx="2857500" cy="3786187"/>
          </a:xfrm>
          <a:prstGeom prst="rect">
            <a:avLst/>
          </a:prstGeom>
          <a:solidFill>
            <a:schemeClr val="accent6">
              <a:lumMod val="75000"/>
            </a:schemeClr>
          </a:solidFill>
          <a:ln>
            <a:solidFill>
              <a:schemeClr val="accent4">
                <a:lumMod val="60000"/>
                <a:lumOff val="40000"/>
              </a:schemeClr>
            </a:solidFill>
          </a:ln>
        </p:spPr>
        <p:txBody>
          <a:bodyPr>
            <a:spAutoFit/>
          </a:bodyPr>
          <a:lstStyle/>
          <a:p>
            <a:pPr marL="342900" indent="-342900">
              <a:buFont typeface="+mj-lt"/>
              <a:buAutoNum type="arabicPeriod"/>
              <a:defRPr/>
            </a:pPr>
            <a:endParaRPr lang="es-ES" sz="2400" dirty="0"/>
          </a:p>
          <a:p>
            <a:pPr marL="342900" indent="-342900">
              <a:buFont typeface="+mj-lt"/>
              <a:buAutoNum type="arabicPeriod"/>
              <a:defRPr/>
            </a:pPr>
            <a:r>
              <a:rPr lang="es-ES" sz="2400" dirty="0"/>
              <a:t>Hydrosphere</a:t>
            </a:r>
          </a:p>
          <a:p>
            <a:pPr marL="342900" indent="-342900">
              <a:buFont typeface="+mj-lt"/>
              <a:buAutoNum type="arabicPeriod"/>
              <a:defRPr/>
            </a:pPr>
            <a:endParaRPr lang="es-ES" sz="2400" dirty="0"/>
          </a:p>
          <a:p>
            <a:pPr marL="342900" indent="-342900">
              <a:buFont typeface="+mj-lt"/>
              <a:buAutoNum type="arabicPeriod"/>
              <a:defRPr/>
            </a:pPr>
            <a:r>
              <a:rPr lang="es-ES" sz="2400" dirty="0"/>
              <a:t>Hydrosphere</a:t>
            </a:r>
          </a:p>
          <a:p>
            <a:pPr marL="342900" indent="-342900">
              <a:buFont typeface="+mj-lt"/>
              <a:buAutoNum type="arabicPeriod"/>
              <a:defRPr/>
            </a:pPr>
            <a:endParaRPr lang="es-ES" sz="2400" dirty="0"/>
          </a:p>
          <a:p>
            <a:pPr marL="342900" indent="-342900">
              <a:buFont typeface="+mj-lt"/>
              <a:buAutoNum type="arabicPeriod"/>
              <a:defRPr/>
            </a:pPr>
            <a:r>
              <a:rPr lang="es-ES" sz="2400" dirty="0"/>
              <a:t>Crust</a:t>
            </a:r>
          </a:p>
          <a:p>
            <a:pPr marL="342900" indent="-342900">
              <a:buFont typeface="+mj-lt"/>
              <a:buAutoNum type="arabicPeriod"/>
              <a:defRPr/>
            </a:pPr>
            <a:endParaRPr lang="es-ES" sz="2400" dirty="0"/>
          </a:p>
          <a:p>
            <a:pPr marL="342900" indent="-342900">
              <a:buFont typeface="+mj-lt"/>
              <a:buAutoNum type="arabicPeriod"/>
              <a:defRPr/>
            </a:pPr>
            <a:r>
              <a:rPr lang="es-ES" sz="2400" dirty="0"/>
              <a:t>Atmosphere</a:t>
            </a:r>
          </a:p>
          <a:p>
            <a:pPr marL="342900" indent="-342900">
              <a:buFont typeface="+mj-lt"/>
              <a:buAutoNum type="arabicPeriod"/>
              <a:defRPr/>
            </a:pPr>
            <a:endParaRPr lang="es-ES" sz="2400" dirty="0"/>
          </a:p>
          <a:p>
            <a:pPr marL="342900" indent="-342900">
              <a:buFont typeface="+mj-lt"/>
              <a:buAutoNum type="arabicPeriod"/>
              <a:defRPr/>
            </a:pPr>
            <a:r>
              <a:rPr lang="es-ES" sz="2400" dirty="0"/>
              <a:t>Crust</a:t>
            </a:r>
          </a:p>
        </p:txBody>
      </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11</a:t>
            </a:r>
          </a:p>
        </p:txBody>
      </p:sp>
      <p:sp>
        <p:nvSpPr>
          <p:cNvPr id="40963" name="2 Rectángulo"/>
          <p:cNvSpPr>
            <a:spLocks noChangeArrowheads="1"/>
          </p:cNvSpPr>
          <p:nvPr/>
        </p:nvSpPr>
        <p:spPr bwMode="auto">
          <a:xfrm>
            <a:off x="0" y="714375"/>
            <a:ext cx="5441950" cy="461963"/>
          </a:xfrm>
          <a:prstGeom prst="rect">
            <a:avLst/>
          </a:prstGeom>
          <a:noFill/>
          <a:ln w="9525">
            <a:noFill/>
            <a:miter lim="800000"/>
            <a:headEnd/>
            <a:tailEnd/>
          </a:ln>
        </p:spPr>
        <p:txBody>
          <a:bodyPr wrap="none">
            <a:spAutoFit/>
          </a:bodyPr>
          <a:lstStyle/>
          <a:p>
            <a:r>
              <a:rPr lang="en-US" sz="2400"/>
              <a:t>Label the following atmosphere layers.</a:t>
            </a:r>
            <a:endParaRPr lang="es-ES" sz="2400"/>
          </a:p>
        </p:txBody>
      </p:sp>
      <p:grpSp>
        <p:nvGrpSpPr>
          <p:cNvPr id="40964" name="45 Grupo"/>
          <p:cNvGrpSpPr>
            <a:grpSpLocks/>
          </p:cNvGrpSpPr>
          <p:nvPr/>
        </p:nvGrpSpPr>
        <p:grpSpPr bwMode="auto">
          <a:xfrm>
            <a:off x="428625" y="1285875"/>
            <a:ext cx="8215313" cy="5143500"/>
            <a:chOff x="428596" y="1214422"/>
            <a:chExt cx="8215370" cy="5143536"/>
          </a:xfrm>
        </p:grpSpPr>
        <p:sp>
          <p:nvSpPr>
            <p:cNvPr id="26" name="25 CuadroTexto"/>
            <p:cNvSpPr txBox="1"/>
            <p:nvPr/>
          </p:nvSpPr>
          <p:spPr>
            <a:xfrm>
              <a:off x="5072066" y="1214422"/>
              <a:ext cx="2500329" cy="369891"/>
            </a:xfrm>
            <a:prstGeom prst="rect">
              <a:avLst/>
            </a:prstGeom>
            <a:noFill/>
          </p:spPr>
          <p:txBody>
            <a:bodyPr>
              <a:spAutoFit/>
            </a:bodyPr>
            <a:lstStyle/>
            <a:p>
              <a:pPr>
                <a:defRPr/>
              </a:pPr>
              <a:r>
                <a:rPr lang="es-ES" b="1" dirty="0">
                  <a:solidFill>
                    <a:schemeClr val="accent1">
                      <a:lumMod val="75000"/>
                    </a:schemeClr>
                  </a:solidFill>
                </a:rPr>
                <a:t>Atmospheric layers</a:t>
              </a:r>
            </a:p>
          </p:txBody>
        </p:sp>
        <p:sp>
          <p:nvSpPr>
            <p:cNvPr id="27" name="26 CuadroTexto"/>
            <p:cNvSpPr txBox="1"/>
            <p:nvPr/>
          </p:nvSpPr>
          <p:spPr>
            <a:xfrm>
              <a:off x="642910" y="1214422"/>
              <a:ext cx="1571636" cy="369891"/>
            </a:xfrm>
            <a:prstGeom prst="rect">
              <a:avLst/>
            </a:prstGeom>
            <a:noFill/>
          </p:spPr>
          <p:txBody>
            <a:bodyPr>
              <a:spAutoFit/>
            </a:bodyPr>
            <a:lstStyle/>
            <a:p>
              <a:pPr>
                <a:defRPr/>
              </a:pPr>
              <a:r>
                <a:rPr lang="es-ES" b="1" dirty="0">
                  <a:solidFill>
                    <a:schemeClr val="accent1">
                      <a:lumMod val="75000"/>
                    </a:schemeClr>
                  </a:solidFill>
                </a:rPr>
                <a:t>Height (km)</a:t>
              </a:r>
            </a:p>
          </p:txBody>
        </p:sp>
        <p:grpSp>
          <p:nvGrpSpPr>
            <p:cNvPr id="40968" name="44 Grupo"/>
            <p:cNvGrpSpPr>
              <a:grpSpLocks/>
            </p:cNvGrpSpPr>
            <p:nvPr/>
          </p:nvGrpSpPr>
          <p:grpSpPr bwMode="auto">
            <a:xfrm>
              <a:off x="428596" y="1643050"/>
              <a:ext cx="8215370" cy="4714908"/>
              <a:chOff x="714348" y="1643050"/>
              <a:chExt cx="8215370" cy="4714908"/>
            </a:xfrm>
          </p:grpSpPr>
          <p:grpSp>
            <p:nvGrpSpPr>
              <p:cNvPr id="40969" name="24 Grupo"/>
              <p:cNvGrpSpPr>
                <a:grpSpLocks/>
              </p:cNvGrpSpPr>
              <p:nvPr/>
            </p:nvGrpSpPr>
            <p:grpSpPr bwMode="auto">
              <a:xfrm>
                <a:off x="714348" y="2416726"/>
                <a:ext cx="5500726" cy="3941232"/>
                <a:chOff x="1214414" y="1857364"/>
                <a:chExt cx="5500726" cy="3941232"/>
              </a:xfrm>
            </p:grpSpPr>
            <p:grpSp>
              <p:nvGrpSpPr>
                <p:cNvPr id="40975" name="23 Grupo"/>
                <p:cNvGrpSpPr>
                  <a:grpSpLocks/>
                </p:cNvGrpSpPr>
                <p:nvPr/>
              </p:nvGrpSpPr>
              <p:grpSpPr bwMode="auto">
                <a:xfrm>
                  <a:off x="1214414" y="1857364"/>
                  <a:ext cx="5500726" cy="3941232"/>
                  <a:chOff x="428596" y="1857364"/>
                  <a:chExt cx="5500726" cy="3941232"/>
                </a:xfrm>
              </p:grpSpPr>
              <p:cxnSp>
                <p:nvCxnSpPr>
                  <p:cNvPr id="6" name="5 Conector recto"/>
                  <p:cNvCxnSpPr/>
                  <p:nvPr/>
                </p:nvCxnSpPr>
                <p:spPr>
                  <a:xfrm>
                    <a:off x="4000496" y="5714458"/>
                    <a:ext cx="19288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4000496" y="5441406"/>
                    <a:ext cx="19288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4000496" y="5155654"/>
                    <a:ext cx="19288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4000496" y="2571186"/>
                    <a:ext cx="19288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000496" y="3999946"/>
                    <a:ext cx="19288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428596" y="1856806"/>
                    <a:ext cx="1785950" cy="3929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0983" name="13 CuadroTexto"/>
                  <p:cNvSpPr txBox="1">
                    <a:spLocks noChangeArrowheads="1"/>
                  </p:cNvSpPr>
                  <p:nvPr/>
                </p:nvSpPr>
                <p:spPr bwMode="auto">
                  <a:xfrm>
                    <a:off x="785786" y="5429264"/>
                    <a:ext cx="1428760" cy="369332"/>
                  </a:xfrm>
                  <a:prstGeom prst="rect">
                    <a:avLst/>
                  </a:prstGeom>
                  <a:noFill/>
                  <a:ln w="9525">
                    <a:noFill/>
                    <a:miter lim="800000"/>
                    <a:headEnd/>
                    <a:tailEnd/>
                  </a:ln>
                </p:spPr>
                <p:txBody>
                  <a:bodyPr>
                    <a:spAutoFit/>
                  </a:bodyPr>
                  <a:lstStyle/>
                  <a:p>
                    <a:r>
                      <a:rPr lang="es-ES"/>
                      <a:t>  0-12 km</a:t>
                    </a:r>
                  </a:p>
                </p:txBody>
              </p:sp>
              <p:sp>
                <p:nvSpPr>
                  <p:cNvPr id="40984" name="14 CuadroTexto"/>
                  <p:cNvSpPr txBox="1">
                    <a:spLocks noChangeArrowheads="1"/>
                  </p:cNvSpPr>
                  <p:nvPr/>
                </p:nvSpPr>
                <p:spPr bwMode="auto">
                  <a:xfrm>
                    <a:off x="785786" y="5143512"/>
                    <a:ext cx="1428760" cy="369332"/>
                  </a:xfrm>
                  <a:prstGeom prst="rect">
                    <a:avLst/>
                  </a:prstGeom>
                  <a:noFill/>
                  <a:ln w="9525">
                    <a:noFill/>
                    <a:miter lim="800000"/>
                    <a:headEnd/>
                    <a:tailEnd/>
                  </a:ln>
                </p:spPr>
                <p:txBody>
                  <a:bodyPr>
                    <a:spAutoFit/>
                  </a:bodyPr>
                  <a:lstStyle/>
                  <a:p>
                    <a:r>
                      <a:rPr lang="es-ES"/>
                      <a:t>12-50 km</a:t>
                    </a:r>
                  </a:p>
                </p:txBody>
              </p:sp>
              <p:sp>
                <p:nvSpPr>
                  <p:cNvPr id="40985" name="15 CuadroTexto"/>
                  <p:cNvSpPr txBox="1">
                    <a:spLocks noChangeArrowheads="1"/>
                  </p:cNvSpPr>
                  <p:nvPr/>
                </p:nvSpPr>
                <p:spPr bwMode="auto">
                  <a:xfrm>
                    <a:off x="785786" y="4857760"/>
                    <a:ext cx="1428760" cy="369332"/>
                  </a:xfrm>
                  <a:prstGeom prst="rect">
                    <a:avLst/>
                  </a:prstGeom>
                  <a:noFill/>
                  <a:ln w="9525">
                    <a:noFill/>
                    <a:miter lim="800000"/>
                    <a:headEnd/>
                    <a:tailEnd/>
                  </a:ln>
                </p:spPr>
                <p:txBody>
                  <a:bodyPr>
                    <a:spAutoFit/>
                  </a:bodyPr>
                  <a:lstStyle/>
                  <a:p>
                    <a:r>
                      <a:rPr lang="es-ES"/>
                      <a:t>50-80 km</a:t>
                    </a:r>
                  </a:p>
                </p:txBody>
              </p:sp>
              <p:sp>
                <p:nvSpPr>
                  <p:cNvPr id="40986" name="16 CuadroTexto"/>
                  <p:cNvSpPr txBox="1">
                    <a:spLocks noChangeArrowheads="1"/>
                  </p:cNvSpPr>
                  <p:nvPr/>
                </p:nvSpPr>
                <p:spPr bwMode="auto">
                  <a:xfrm>
                    <a:off x="642910" y="3571876"/>
                    <a:ext cx="1428760" cy="369332"/>
                  </a:xfrm>
                  <a:prstGeom prst="rect">
                    <a:avLst/>
                  </a:prstGeom>
                  <a:noFill/>
                  <a:ln w="9525">
                    <a:noFill/>
                    <a:miter lim="800000"/>
                    <a:headEnd/>
                    <a:tailEnd/>
                  </a:ln>
                </p:spPr>
                <p:txBody>
                  <a:bodyPr>
                    <a:spAutoFit/>
                  </a:bodyPr>
                  <a:lstStyle/>
                  <a:p>
                    <a:r>
                      <a:rPr lang="es-ES"/>
                      <a:t>80-550 km</a:t>
                    </a:r>
                  </a:p>
                </p:txBody>
              </p:sp>
              <p:sp>
                <p:nvSpPr>
                  <p:cNvPr id="40987" name="17 CuadroTexto"/>
                  <p:cNvSpPr txBox="1">
                    <a:spLocks noChangeArrowheads="1"/>
                  </p:cNvSpPr>
                  <p:nvPr/>
                </p:nvSpPr>
                <p:spPr bwMode="auto">
                  <a:xfrm>
                    <a:off x="642910" y="2214554"/>
                    <a:ext cx="1428760" cy="369332"/>
                  </a:xfrm>
                  <a:prstGeom prst="rect">
                    <a:avLst/>
                  </a:prstGeom>
                  <a:noFill/>
                  <a:ln w="9525">
                    <a:noFill/>
                    <a:miter lim="800000"/>
                    <a:headEnd/>
                    <a:tailEnd/>
                  </a:ln>
                </p:spPr>
                <p:txBody>
                  <a:bodyPr>
                    <a:spAutoFit/>
                  </a:bodyPr>
                  <a:lstStyle/>
                  <a:p>
                    <a:r>
                      <a:rPr lang="es-ES"/>
                      <a:t>550-     km</a:t>
                    </a:r>
                  </a:p>
                </p:txBody>
              </p:sp>
            </p:grpSp>
            <p:cxnSp>
              <p:nvCxnSpPr>
                <p:cNvPr id="23" name="22 Conector recto de flecha"/>
                <p:cNvCxnSpPr/>
                <p:nvPr/>
              </p:nvCxnSpPr>
              <p:spPr>
                <a:xfrm rot="5400000" flipH="1">
                  <a:off x="2052620" y="2374335"/>
                  <a:ext cx="179388"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29 Conector recto"/>
              <p:cNvCxnSpPr/>
              <p:nvPr/>
            </p:nvCxnSpPr>
            <p:spPr>
              <a:xfrm>
                <a:off x="7000892" y="3429001"/>
                <a:ext cx="19288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971" name="43 Grupo"/>
              <p:cNvGrpSpPr>
                <a:grpSpLocks/>
              </p:cNvGrpSpPr>
              <p:nvPr/>
            </p:nvGrpSpPr>
            <p:grpSpPr bwMode="auto">
              <a:xfrm>
                <a:off x="6429388" y="1643050"/>
                <a:ext cx="214314" cy="2928958"/>
                <a:chOff x="6429388" y="1643050"/>
                <a:chExt cx="214314" cy="2928958"/>
              </a:xfrm>
            </p:grpSpPr>
            <p:cxnSp>
              <p:nvCxnSpPr>
                <p:cNvPr id="32" name="31 Conector recto"/>
                <p:cNvCxnSpPr/>
                <p:nvPr/>
              </p:nvCxnSpPr>
              <p:spPr>
                <a:xfrm rot="5400000">
                  <a:off x="5239548" y="3096417"/>
                  <a:ext cx="280830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10800000">
                  <a:off x="6429388" y="1643050"/>
                  <a:ext cx="214314" cy="7143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10800000" flipV="1">
                  <a:off x="6500826" y="4500570"/>
                  <a:ext cx="142876" cy="7143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8" name="2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6 Rectángulo"/>
          <p:cNvSpPr>
            <a:spLocks noChangeArrowheads="1"/>
          </p:cNvSpPr>
          <p:nvPr/>
        </p:nvSpPr>
        <p:spPr bwMode="auto">
          <a:xfrm>
            <a:off x="214313" y="863600"/>
            <a:ext cx="8715375" cy="708025"/>
          </a:xfrm>
          <a:prstGeom prst="rect">
            <a:avLst/>
          </a:prstGeom>
          <a:noFill/>
          <a:ln w="9525">
            <a:noFill/>
            <a:miter lim="800000"/>
            <a:headEnd/>
            <a:tailEnd/>
          </a:ln>
        </p:spPr>
        <p:txBody>
          <a:bodyPr>
            <a:spAutoFit/>
          </a:bodyPr>
          <a:lstStyle/>
          <a:p>
            <a:pPr algn="just"/>
            <a:r>
              <a:rPr lang="en-US" sz="2000"/>
              <a:t>The Earth, the Sun, and the rest of the solar system, were formed 4.54 million years ago by accretion from a rotating disk of dust and gas. </a:t>
            </a:r>
            <a:endParaRPr lang="es-ES" sz="2000"/>
          </a:p>
        </p:txBody>
      </p:sp>
      <p:grpSp>
        <p:nvGrpSpPr>
          <p:cNvPr id="5123" name="30 Grupo"/>
          <p:cNvGrpSpPr>
            <a:grpSpLocks/>
          </p:cNvGrpSpPr>
          <p:nvPr/>
        </p:nvGrpSpPr>
        <p:grpSpPr bwMode="auto">
          <a:xfrm>
            <a:off x="71438" y="1925638"/>
            <a:ext cx="5072062" cy="3432175"/>
            <a:chOff x="214282" y="1857364"/>
            <a:chExt cx="5072098" cy="3432958"/>
          </a:xfrm>
        </p:grpSpPr>
        <p:grpSp>
          <p:nvGrpSpPr>
            <p:cNvPr id="5128" name="17 Grupo"/>
            <p:cNvGrpSpPr>
              <a:grpSpLocks/>
            </p:cNvGrpSpPr>
            <p:nvPr/>
          </p:nvGrpSpPr>
          <p:grpSpPr bwMode="auto">
            <a:xfrm>
              <a:off x="214282" y="1857364"/>
              <a:ext cx="4929222" cy="3432958"/>
              <a:chOff x="214282" y="1857364"/>
              <a:chExt cx="4929222" cy="3432958"/>
            </a:xfrm>
          </p:grpSpPr>
          <p:grpSp>
            <p:nvGrpSpPr>
              <p:cNvPr id="5135" name="11 Grupo"/>
              <p:cNvGrpSpPr>
                <a:grpSpLocks/>
              </p:cNvGrpSpPr>
              <p:nvPr/>
            </p:nvGrpSpPr>
            <p:grpSpPr bwMode="auto">
              <a:xfrm>
                <a:off x="214282" y="1857364"/>
                <a:ext cx="4929222" cy="3432958"/>
                <a:chOff x="142844" y="1857364"/>
                <a:chExt cx="4929222" cy="3432958"/>
              </a:xfrm>
            </p:grpSpPr>
            <p:pic>
              <p:nvPicPr>
                <p:cNvPr id="5138" name="Picture 2" descr="http://ve.kalipedia.com/kalipediamedia/geografia/media/200704/17/geogeneral/20070417klpgeogra_7.Ees.SCO.png"/>
                <p:cNvPicPr>
                  <a:picLocks noChangeAspect="1" noChangeArrowheads="1"/>
                </p:cNvPicPr>
                <p:nvPr/>
              </p:nvPicPr>
              <p:blipFill>
                <a:blip r:embed="rId3" cstate="print"/>
                <a:srcRect/>
                <a:stretch>
                  <a:fillRect/>
                </a:stretch>
              </p:blipFill>
              <p:spPr bwMode="auto">
                <a:xfrm>
                  <a:off x="277814" y="1928802"/>
                  <a:ext cx="4794252" cy="3273913"/>
                </a:xfrm>
                <a:prstGeom prst="rect">
                  <a:avLst/>
                </a:prstGeom>
                <a:noFill/>
                <a:ln w="9525">
                  <a:noFill/>
                  <a:miter lim="800000"/>
                  <a:headEnd/>
                  <a:tailEnd/>
                </a:ln>
              </p:spPr>
            </p:pic>
            <p:sp>
              <p:nvSpPr>
                <p:cNvPr id="5139" name="7 CuadroTexto"/>
                <p:cNvSpPr txBox="1">
                  <a:spLocks noChangeArrowheads="1"/>
                </p:cNvSpPr>
                <p:nvPr/>
              </p:nvSpPr>
              <p:spPr bwMode="auto">
                <a:xfrm>
                  <a:off x="4071934" y="1857364"/>
                  <a:ext cx="1000132" cy="1548000"/>
                </a:xfrm>
                <a:prstGeom prst="rect">
                  <a:avLst/>
                </a:prstGeom>
                <a:solidFill>
                  <a:schemeClr val="bg1"/>
                </a:solidFill>
                <a:ln w="9525">
                  <a:noFill/>
                  <a:miter lim="800000"/>
                  <a:headEnd/>
                  <a:tailEnd/>
                </a:ln>
              </p:spPr>
              <p:txBody>
                <a:bodyPr>
                  <a:spAutoFit/>
                </a:bodyPr>
                <a:lstStyle/>
                <a:p>
                  <a:endParaRPr lang="es-ES"/>
                </a:p>
              </p:txBody>
            </p:sp>
            <p:sp>
              <p:nvSpPr>
                <p:cNvPr id="5140" name="8 CuadroTexto"/>
                <p:cNvSpPr txBox="1">
                  <a:spLocks noChangeArrowheads="1"/>
                </p:cNvSpPr>
                <p:nvPr/>
              </p:nvSpPr>
              <p:spPr bwMode="auto">
                <a:xfrm>
                  <a:off x="2500298" y="4786322"/>
                  <a:ext cx="2571768" cy="504000"/>
                </a:xfrm>
                <a:prstGeom prst="rect">
                  <a:avLst/>
                </a:prstGeom>
                <a:solidFill>
                  <a:schemeClr val="bg1"/>
                </a:solidFill>
                <a:ln w="9525">
                  <a:noFill/>
                  <a:miter lim="800000"/>
                  <a:headEnd/>
                  <a:tailEnd/>
                </a:ln>
              </p:spPr>
              <p:txBody>
                <a:bodyPr>
                  <a:spAutoFit/>
                </a:bodyPr>
                <a:lstStyle/>
                <a:p>
                  <a:endParaRPr lang="es-ES"/>
                </a:p>
              </p:txBody>
            </p:sp>
            <p:sp>
              <p:nvSpPr>
                <p:cNvPr id="5141" name="9 CuadroTexto"/>
                <p:cNvSpPr txBox="1">
                  <a:spLocks noChangeArrowheads="1"/>
                </p:cNvSpPr>
                <p:nvPr/>
              </p:nvSpPr>
              <p:spPr bwMode="auto">
                <a:xfrm>
                  <a:off x="142844" y="4357694"/>
                  <a:ext cx="1440000" cy="612000"/>
                </a:xfrm>
                <a:prstGeom prst="rect">
                  <a:avLst/>
                </a:prstGeom>
                <a:solidFill>
                  <a:schemeClr val="bg1"/>
                </a:solidFill>
                <a:ln w="9525">
                  <a:noFill/>
                  <a:miter lim="800000"/>
                  <a:headEnd/>
                  <a:tailEnd/>
                </a:ln>
              </p:spPr>
              <p:txBody>
                <a:bodyPr>
                  <a:spAutoFit/>
                </a:bodyPr>
                <a:lstStyle/>
                <a:p>
                  <a:endParaRPr lang="es-ES"/>
                </a:p>
              </p:txBody>
            </p:sp>
            <p:sp>
              <p:nvSpPr>
                <p:cNvPr id="5142" name="10 CuadroTexto"/>
                <p:cNvSpPr txBox="1">
                  <a:spLocks noChangeArrowheads="1"/>
                </p:cNvSpPr>
                <p:nvPr/>
              </p:nvSpPr>
              <p:spPr bwMode="auto">
                <a:xfrm>
                  <a:off x="214282" y="1857364"/>
                  <a:ext cx="1152000" cy="648000"/>
                </a:xfrm>
                <a:prstGeom prst="rect">
                  <a:avLst/>
                </a:prstGeom>
                <a:solidFill>
                  <a:schemeClr val="bg1"/>
                </a:solidFill>
                <a:ln w="9525">
                  <a:noFill/>
                  <a:miter lim="800000"/>
                  <a:headEnd/>
                  <a:tailEnd/>
                </a:ln>
              </p:spPr>
              <p:txBody>
                <a:bodyPr>
                  <a:spAutoFit/>
                </a:bodyPr>
                <a:lstStyle/>
                <a:p>
                  <a:endParaRPr lang="es-ES"/>
                </a:p>
              </p:txBody>
            </p:sp>
          </p:grpSp>
          <p:cxnSp>
            <p:nvCxnSpPr>
              <p:cNvPr id="14" name="13 Conector recto"/>
              <p:cNvCxnSpPr/>
              <p:nvPr/>
            </p:nvCxnSpPr>
            <p:spPr>
              <a:xfrm>
                <a:off x="3714744" y="3858070"/>
                <a:ext cx="857256" cy="35726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1500166" y="4786969"/>
                <a:ext cx="857256" cy="142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9" name="18 CuadroTexto"/>
            <p:cNvSpPr txBox="1">
              <a:spLocks noChangeArrowheads="1"/>
            </p:cNvSpPr>
            <p:nvPr/>
          </p:nvSpPr>
          <p:spPr bwMode="auto">
            <a:xfrm>
              <a:off x="4071934" y="2071678"/>
              <a:ext cx="714380" cy="276999"/>
            </a:xfrm>
            <a:prstGeom prst="rect">
              <a:avLst/>
            </a:prstGeom>
            <a:noFill/>
            <a:ln w="9525">
              <a:noFill/>
              <a:miter lim="800000"/>
              <a:headEnd/>
              <a:tailEnd/>
            </a:ln>
          </p:spPr>
          <p:txBody>
            <a:bodyPr>
              <a:spAutoFit/>
            </a:bodyPr>
            <a:lstStyle/>
            <a:p>
              <a:r>
                <a:rPr lang="es-ES" sz="1200"/>
                <a:t>CRUST</a:t>
              </a:r>
            </a:p>
          </p:txBody>
        </p:sp>
        <p:sp>
          <p:nvSpPr>
            <p:cNvPr id="5130" name="19 CuadroTexto"/>
            <p:cNvSpPr txBox="1">
              <a:spLocks noChangeArrowheads="1"/>
            </p:cNvSpPr>
            <p:nvPr/>
          </p:nvSpPr>
          <p:spPr bwMode="auto">
            <a:xfrm>
              <a:off x="3857620" y="4214818"/>
              <a:ext cx="1428760" cy="276999"/>
            </a:xfrm>
            <a:prstGeom prst="rect">
              <a:avLst/>
            </a:prstGeom>
            <a:noFill/>
            <a:ln w="9525">
              <a:noFill/>
              <a:miter lim="800000"/>
              <a:headEnd/>
              <a:tailEnd/>
            </a:ln>
          </p:spPr>
          <p:txBody>
            <a:bodyPr>
              <a:spAutoFit/>
            </a:bodyPr>
            <a:lstStyle/>
            <a:p>
              <a:r>
                <a:rPr lang="es-ES" sz="1200"/>
                <a:t>HYDROSPHERE</a:t>
              </a:r>
            </a:p>
          </p:txBody>
        </p:sp>
        <p:sp>
          <p:nvSpPr>
            <p:cNvPr id="5131" name="22 CuadroTexto"/>
            <p:cNvSpPr txBox="1">
              <a:spLocks noChangeArrowheads="1"/>
            </p:cNvSpPr>
            <p:nvPr/>
          </p:nvSpPr>
          <p:spPr bwMode="auto">
            <a:xfrm>
              <a:off x="571472" y="4937951"/>
              <a:ext cx="1357322" cy="276999"/>
            </a:xfrm>
            <a:prstGeom prst="rect">
              <a:avLst/>
            </a:prstGeom>
            <a:noFill/>
            <a:ln w="9525">
              <a:noFill/>
              <a:miter lim="800000"/>
              <a:headEnd/>
              <a:tailEnd/>
            </a:ln>
          </p:spPr>
          <p:txBody>
            <a:bodyPr>
              <a:spAutoFit/>
            </a:bodyPr>
            <a:lstStyle/>
            <a:p>
              <a:r>
                <a:rPr lang="es-ES" sz="1200"/>
                <a:t>ATMOSPHERE</a:t>
              </a:r>
            </a:p>
          </p:txBody>
        </p:sp>
        <p:sp>
          <p:nvSpPr>
            <p:cNvPr id="5132" name="25 CuadroTexto"/>
            <p:cNvSpPr txBox="1">
              <a:spLocks noChangeArrowheads="1"/>
            </p:cNvSpPr>
            <p:nvPr/>
          </p:nvSpPr>
          <p:spPr bwMode="auto">
            <a:xfrm>
              <a:off x="3571868" y="4714884"/>
              <a:ext cx="642942" cy="276999"/>
            </a:xfrm>
            <a:prstGeom prst="rect">
              <a:avLst/>
            </a:prstGeom>
            <a:noFill/>
            <a:ln w="9525">
              <a:noFill/>
              <a:miter lim="800000"/>
              <a:headEnd/>
              <a:tailEnd/>
            </a:ln>
          </p:spPr>
          <p:txBody>
            <a:bodyPr>
              <a:spAutoFit/>
            </a:bodyPr>
            <a:lstStyle/>
            <a:p>
              <a:r>
                <a:rPr lang="es-ES" sz="1200"/>
                <a:t>CORE</a:t>
              </a:r>
            </a:p>
          </p:txBody>
        </p:sp>
        <p:sp>
          <p:nvSpPr>
            <p:cNvPr id="5133" name="26 CuadroTexto"/>
            <p:cNvSpPr txBox="1">
              <a:spLocks noChangeArrowheads="1"/>
            </p:cNvSpPr>
            <p:nvPr/>
          </p:nvSpPr>
          <p:spPr bwMode="auto">
            <a:xfrm>
              <a:off x="642910" y="4286256"/>
              <a:ext cx="857256" cy="276999"/>
            </a:xfrm>
            <a:prstGeom prst="rect">
              <a:avLst/>
            </a:prstGeom>
            <a:noFill/>
            <a:ln w="9525">
              <a:noFill/>
              <a:miter lim="800000"/>
              <a:headEnd/>
              <a:tailEnd/>
            </a:ln>
          </p:spPr>
          <p:txBody>
            <a:bodyPr>
              <a:spAutoFit/>
            </a:bodyPr>
            <a:lstStyle/>
            <a:p>
              <a:r>
                <a:rPr lang="es-ES" sz="1200"/>
                <a:t>MANTLE</a:t>
              </a:r>
            </a:p>
          </p:txBody>
        </p:sp>
        <p:sp>
          <p:nvSpPr>
            <p:cNvPr id="5134" name="27 CuadroTexto"/>
            <p:cNvSpPr txBox="1">
              <a:spLocks noChangeArrowheads="1"/>
            </p:cNvSpPr>
            <p:nvPr/>
          </p:nvSpPr>
          <p:spPr bwMode="auto">
            <a:xfrm>
              <a:off x="357190" y="1928802"/>
              <a:ext cx="1428728" cy="276999"/>
            </a:xfrm>
            <a:prstGeom prst="rect">
              <a:avLst/>
            </a:prstGeom>
            <a:noFill/>
            <a:ln w="9525">
              <a:noFill/>
              <a:miter lim="800000"/>
              <a:headEnd/>
              <a:tailEnd/>
            </a:ln>
          </p:spPr>
          <p:txBody>
            <a:bodyPr>
              <a:spAutoFit/>
            </a:bodyPr>
            <a:lstStyle/>
            <a:p>
              <a:r>
                <a:rPr lang="es-ES" sz="1200"/>
                <a:t>UPPER MANTLE</a:t>
              </a:r>
            </a:p>
          </p:txBody>
        </p:sp>
      </p:grpSp>
      <p:pic>
        <p:nvPicPr>
          <p:cNvPr id="5124" name="Picture 4" descr="File:Earth-crust-cutaway-english.svg"/>
          <p:cNvPicPr>
            <a:picLocks noChangeAspect="1" noChangeArrowheads="1"/>
          </p:cNvPicPr>
          <p:nvPr/>
        </p:nvPicPr>
        <p:blipFill>
          <a:blip r:embed="rId4" cstate="print"/>
          <a:srcRect/>
          <a:stretch>
            <a:fillRect/>
          </a:stretch>
        </p:blipFill>
        <p:spPr bwMode="auto">
          <a:xfrm>
            <a:off x="4779963" y="3857625"/>
            <a:ext cx="4364037" cy="3000375"/>
          </a:xfrm>
          <a:prstGeom prst="rect">
            <a:avLst/>
          </a:prstGeom>
          <a:noFill/>
          <a:ln w="9525">
            <a:noFill/>
            <a:miter lim="800000"/>
            <a:headEnd/>
            <a:tailEnd/>
          </a:ln>
        </p:spPr>
      </p:pic>
      <p:sp>
        <p:nvSpPr>
          <p:cNvPr id="5125" name="31 Rectángulo"/>
          <p:cNvSpPr>
            <a:spLocks noChangeArrowheads="1"/>
          </p:cNvSpPr>
          <p:nvPr/>
        </p:nvSpPr>
        <p:spPr bwMode="auto">
          <a:xfrm>
            <a:off x="4572000" y="1682750"/>
            <a:ext cx="4572000" cy="2032000"/>
          </a:xfrm>
          <a:prstGeom prst="rect">
            <a:avLst/>
          </a:prstGeom>
          <a:noFill/>
          <a:ln w="9525">
            <a:noFill/>
            <a:miter lim="800000"/>
            <a:headEnd/>
            <a:tailEnd/>
          </a:ln>
        </p:spPr>
        <p:txBody>
          <a:bodyPr>
            <a:spAutoFit/>
          </a:bodyPr>
          <a:lstStyle/>
          <a:p>
            <a:pPr algn="just"/>
            <a:r>
              <a:rPr lang="en-GB"/>
              <a:t>The earth consists of several layers. The three main layers are the core, the mantle and the crust. The core is the inner part of the earth, the crust is the outer part and between them, is the mantle. The earth is surrounded by the hydrosphere and the atmosphere.</a:t>
            </a:r>
            <a:endParaRPr lang="es-ES"/>
          </a:p>
        </p:txBody>
      </p:sp>
      <p:sp>
        <p:nvSpPr>
          <p:cNvPr id="5126" name="20 CuadroTexto"/>
          <p:cNvSpPr txBox="1">
            <a:spLocks noChangeArrowheads="1"/>
          </p:cNvSpPr>
          <p:nvPr/>
        </p:nvSpPr>
        <p:spPr bwMode="auto">
          <a:xfrm>
            <a:off x="1428750" y="142875"/>
            <a:ext cx="6286500" cy="584200"/>
          </a:xfrm>
          <a:prstGeom prst="rect">
            <a:avLst/>
          </a:prstGeom>
          <a:noFill/>
          <a:ln w="9525">
            <a:noFill/>
            <a:miter lim="800000"/>
            <a:headEnd/>
            <a:tailEnd/>
          </a:ln>
        </p:spPr>
        <p:txBody>
          <a:bodyPr>
            <a:spAutoFit/>
          </a:bodyPr>
          <a:lstStyle/>
          <a:p>
            <a:pPr algn="ctr"/>
            <a:r>
              <a:rPr lang="es-ES" sz="3200"/>
              <a:t>THE EARTH </a:t>
            </a:r>
          </a:p>
        </p:txBody>
      </p:sp>
      <p:sp>
        <p:nvSpPr>
          <p:cNvPr id="22" name="21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12</a:t>
            </a:r>
          </a:p>
        </p:txBody>
      </p:sp>
      <p:sp>
        <p:nvSpPr>
          <p:cNvPr id="41987" name="2 CuadroTexto"/>
          <p:cNvSpPr txBox="1">
            <a:spLocks noChangeArrowheads="1"/>
          </p:cNvSpPr>
          <p:nvPr/>
        </p:nvSpPr>
        <p:spPr bwMode="auto">
          <a:xfrm>
            <a:off x="0" y="928688"/>
            <a:ext cx="3571875" cy="461962"/>
          </a:xfrm>
          <a:prstGeom prst="rect">
            <a:avLst/>
          </a:prstGeom>
          <a:noFill/>
          <a:ln w="9525">
            <a:noFill/>
            <a:miter lim="800000"/>
            <a:headEnd/>
            <a:tailEnd/>
          </a:ln>
        </p:spPr>
        <p:txBody>
          <a:bodyPr>
            <a:spAutoFit/>
          </a:bodyPr>
          <a:lstStyle/>
          <a:p>
            <a:r>
              <a:rPr lang="es-ES" sz="2400"/>
              <a:t>Indicate the type of rock</a:t>
            </a:r>
          </a:p>
        </p:txBody>
      </p:sp>
      <p:graphicFrame>
        <p:nvGraphicFramePr>
          <p:cNvPr id="6" name="5 Tabla"/>
          <p:cNvGraphicFramePr>
            <a:graphicFrameLocks noGrp="1"/>
          </p:cNvGraphicFramePr>
          <p:nvPr/>
        </p:nvGraphicFramePr>
        <p:xfrm>
          <a:off x="1143000" y="1500188"/>
          <a:ext cx="7166952" cy="5229695"/>
        </p:xfrm>
        <a:graphic>
          <a:graphicData uri="http://schemas.openxmlformats.org/drawingml/2006/table">
            <a:tbl>
              <a:tblPr firstRow="1" bandRow="1">
                <a:tableStyleId>{5C22544A-7EE6-4342-B048-85BDC9FD1C3A}</a:tableStyleId>
              </a:tblPr>
              <a:tblGrid>
                <a:gridCol w="3583476"/>
                <a:gridCol w="3583476"/>
              </a:tblGrid>
              <a:tr h="433816">
                <a:tc>
                  <a:txBody>
                    <a:bodyPr/>
                    <a:lstStyle/>
                    <a:p>
                      <a:r>
                        <a:rPr lang="es-ES" sz="2100" dirty="0" smtClean="0">
                          <a:solidFill>
                            <a:schemeClr val="accent4">
                              <a:lumMod val="50000"/>
                            </a:schemeClr>
                          </a:solidFill>
                        </a:rPr>
                        <a:t>ROCK</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s-ES" sz="2100" dirty="0" smtClean="0">
                          <a:solidFill>
                            <a:schemeClr val="accent4">
                              <a:lumMod val="50000"/>
                            </a:schemeClr>
                          </a:solidFill>
                        </a:rPr>
                        <a:t>TYPE OF ROCK</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435989">
                <a:tc>
                  <a:txBody>
                    <a:bodyPr/>
                    <a:lstStyle/>
                    <a:p>
                      <a:r>
                        <a:rPr lang="es-ES" sz="2100" dirty="0" smtClean="0">
                          <a:solidFill>
                            <a:schemeClr val="accent4">
                              <a:lumMod val="50000"/>
                            </a:schemeClr>
                          </a:solidFill>
                        </a:rPr>
                        <a:t>GNEISS</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LIMESTONE</a:t>
                      </a: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GRANITE</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CONGLOMERATE</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MARBLE</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BASALT</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CLAY</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OBSIDIAN</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SLATE</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SANDSTONE</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35989">
                <a:tc>
                  <a:txBody>
                    <a:bodyPr/>
                    <a:lstStyle/>
                    <a:p>
                      <a:r>
                        <a:rPr lang="es-ES" sz="2100" dirty="0" smtClean="0">
                          <a:solidFill>
                            <a:schemeClr val="accent4">
                              <a:lumMod val="50000"/>
                            </a:schemeClr>
                          </a:solidFill>
                        </a:rPr>
                        <a:t>PUMICE</a:t>
                      </a:r>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s-ES" sz="2100" dirty="0">
                        <a:solidFill>
                          <a:schemeClr val="accent4">
                            <a:lumMod val="50000"/>
                          </a:schemeClr>
                        </a:solidFill>
                      </a:endParaRPr>
                    </a:p>
                  </a:txBody>
                  <a:tcPr marL="107504" marR="107504" marT="53752" marB="53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5" name="4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13</a:t>
            </a:r>
          </a:p>
        </p:txBody>
      </p:sp>
      <p:sp>
        <p:nvSpPr>
          <p:cNvPr id="43011" name="2 Rectángulo"/>
          <p:cNvSpPr>
            <a:spLocks noChangeArrowheads="1"/>
          </p:cNvSpPr>
          <p:nvPr/>
        </p:nvSpPr>
        <p:spPr bwMode="auto">
          <a:xfrm>
            <a:off x="0" y="823913"/>
            <a:ext cx="8001000" cy="461962"/>
          </a:xfrm>
          <a:prstGeom prst="rect">
            <a:avLst/>
          </a:prstGeom>
          <a:noFill/>
          <a:ln w="9525">
            <a:noFill/>
            <a:miter lim="800000"/>
            <a:headEnd/>
            <a:tailEnd/>
          </a:ln>
        </p:spPr>
        <p:txBody>
          <a:bodyPr>
            <a:spAutoFit/>
          </a:bodyPr>
          <a:lstStyle/>
          <a:p>
            <a:pPr algn="ctr"/>
            <a:r>
              <a:rPr lang="en-US" sz="2400"/>
              <a:t>Put the following words in order to form a text with sense</a:t>
            </a:r>
            <a:endParaRPr lang="es-ES_tradnl" sz="2400"/>
          </a:p>
        </p:txBody>
      </p:sp>
      <p:sp>
        <p:nvSpPr>
          <p:cNvPr id="5" name="4 Llamada ovalada"/>
          <p:cNvSpPr/>
          <p:nvPr/>
        </p:nvSpPr>
        <p:spPr>
          <a:xfrm>
            <a:off x="928688" y="1785938"/>
            <a:ext cx="6572250" cy="4286250"/>
          </a:xfrm>
          <a:prstGeom prst="wedgeEllipseCallout">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dirty="0">
                <a:solidFill>
                  <a:schemeClr val="accent4">
                    <a:lumMod val="50000"/>
                  </a:schemeClr>
                </a:solidFill>
              </a:rPr>
              <a:t>			</a:t>
            </a:r>
          </a:p>
          <a:p>
            <a:pPr algn="just">
              <a:defRPr/>
            </a:pPr>
            <a:endParaRPr lang="en-US" sz="1600" dirty="0">
              <a:solidFill>
                <a:schemeClr val="accent4">
                  <a:lumMod val="50000"/>
                </a:schemeClr>
              </a:solidFill>
            </a:endParaRPr>
          </a:p>
          <a:p>
            <a:pPr algn="just">
              <a:defRPr/>
            </a:pPr>
            <a:endParaRPr lang="en-US" sz="1600" dirty="0">
              <a:solidFill>
                <a:schemeClr val="accent4">
                  <a:lumMod val="50000"/>
                </a:schemeClr>
              </a:solidFill>
            </a:endParaRPr>
          </a:p>
          <a:p>
            <a:pPr algn="just">
              <a:defRPr/>
            </a:pPr>
            <a:r>
              <a:rPr lang="en-US" sz="1600" dirty="0">
                <a:solidFill>
                  <a:schemeClr val="accent4">
                    <a:lumMod val="50000"/>
                  </a:schemeClr>
                </a:solidFill>
              </a:rPr>
              <a:t>		, the Sun,</a:t>
            </a:r>
          </a:p>
          <a:p>
            <a:pPr algn="just">
              <a:defRPr/>
            </a:pPr>
            <a:r>
              <a:rPr lang="en-US" sz="1600" dirty="0">
                <a:solidFill>
                  <a:schemeClr val="accent4">
                    <a:lumMod val="50000"/>
                  </a:schemeClr>
                </a:solidFill>
              </a:rPr>
              <a:t>				and </a:t>
            </a:r>
          </a:p>
          <a:p>
            <a:pPr algn="just">
              <a:defRPr/>
            </a:pPr>
            <a:r>
              <a:rPr lang="en-US" sz="1600" dirty="0">
                <a:solidFill>
                  <a:schemeClr val="accent4">
                    <a:lumMod val="50000"/>
                  </a:schemeClr>
                </a:solidFill>
              </a:rPr>
              <a:t>was </a:t>
            </a:r>
          </a:p>
          <a:p>
            <a:pPr algn="just">
              <a:defRPr/>
            </a:pPr>
            <a:r>
              <a:rPr lang="en-US" sz="1600" dirty="0">
                <a:solidFill>
                  <a:schemeClr val="accent4">
                    <a:lumMod val="50000"/>
                  </a:schemeClr>
                </a:solidFill>
              </a:rPr>
              <a:t>			formed </a:t>
            </a:r>
          </a:p>
          <a:p>
            <a:pPr algn="just">
              <a:defRPr/>
            </a:pPr>
            <a:r>
              <a:rPr lang="en-US" sz="1600" dirty="0">
                <a:solidFill>
                  <a:schemeClr val="accent4">
                    <a:lumMod val="50000"/>
                  </a:schemeClr>
                </a:solidFill>
              </a:rPr>
              <a:t>4.54 million years ago</a:t>
            </a:r>
          </a:p>
          <a:p>
            <a:pPr algn="just">
              <a:defRPr/>
            </a:pPr>
            <a:r>
              <a:rPr lang="en-US" sz="1600" dirty="0">
                <a:solidFill>
                  <a:schemeClr val="accent4">
                    <a:lumMod val="50000"/>
                  </a:schemeClr>
                </a:solidFill>
              </a:rPr>
              <a:t>			by accretion </a:t>
            </a:r>
          </a:p>
          <a:p>
            <a:pPr algn="just">
              <a:defRPr/>
            </a:pPr>
            <a:r>
              <a:rPr lang="en-US" sz="1600" dirty="0">
                <a:solidFill>
                  <a:schemeClr val="accent4">
                    <a:lumMod val="50000"/>
                  </a:schemeClr>
                </a:solidFill>
              </a:rPr>
              <a:t>from </a:t>
            </a:r>
          </a:p>
          <a:p>
            <a:pPr algn="just">
              <a:defRPr/>
            </a:pPr>
            <a:r>
              <a:rPr lang="en-US" sz="1600" dirty="0">
                <a:solidFill>
                  <a:schemeClr val="accent4">
                    <a:lumMod val="50000"/>
                  </a:schemeClr>
                </a:solidFill>
              </a:rPr>
              <a:t>	 of the 				</a:t>
            </a:r>
          </a:p>
          <a:p>
            <a:pPr algn="just">
              <a:defRPr/>
            </a:pPr>
            <a:r>
              <a:rPr lang="en-US" sz="1600" dirty="0">
                <a:solidFill>
                  <a:schemeClr val="accent4">
                    <a:lumMod val="50000"/>
                  </a:schemeClr>
                </a:solidFill>
              </a:rPr>
              <a:t>The Earth			a rotating disk </a:t>
            </a:r>
          </a:p>
          <a:p>
            <a:pPr algn="just">
              <a:defRPr/>
            </a:pPr>
            <a:r>
              <a:rPr lang="en-US" sz="1600" dirty="0">
                <a:solidFill>
                  <a:schemeClr val="accent4">
                    <a:lumMod val="50000"/>
                  </a:schemeClr>
                </a:solidFill>
              </a:rPr>
              <a:t>		of dust 					</a:t>
            </a:r>
          </a:p>
          <a:p>
            <a:pPr algn="just">
              <a:defRPr/>
            </a:pPr>
            <a:r>
              <a:rPr lang="en-US" sz="1600" dirty="0">
                <a:solidFill>
                  <a:schemeClr val="accent4">
                    <a:lumMod val="50000"/>
                  </a:schemeClr>
                </a:solidFill>
              </a:rPr>
              <a:t>and gas. </a:t>
            </a:r>
            <a:endParaRPr lang="es-ES" sz="1600" dirty="0">
              <a:solidFill>
                <a:schemeClr val="accent4">
                  <a:lumMod val="50000"/>
                </a:schemeClr>
              </a:solidFill>
            </a:endParaRPr>
          </a:p>
          <a:p>
            <a:pPr algn="just">
              <a:defRPr/>
            </a:pPr>
            <a:r>
              <a:rPr lang="en-US" sz="1600" dirty="0">
                <a:solidFill>
                  <a:schemeClr val="accent4">
                    <a:lumMod val="50000"/>
                  </a:schemeClr>
                </a:solidFill>
              </a:rPr>
              <a:t>	solar system,</a:t>
            </a:r>
          </a:p>
          <a:p>
            <a:pPr algn="just">
              <a:defRPr/>
            </a:pPr>
            <a:r>
              <a:rPr lang="en-US" sz="1600" dirty="0">
                <a:solidFill>
                  <a:schemeClr val="accent4">
                    <a:lumMod val="50000"/>
                  </a:schemeClr>
                </a:solidFill>
              </a:rPr>
              <a:t>				the rest </a:t>
            </a:r>
          </a:p>
          <a:p>
            <a:pPr algn="just">
              <a:defRPr/>
            </a:pPr>
            <a:endParaRPr lang="en-US" sz="1600" dirty="0">
              <a:solidFill>
                <a:schemeClr val="accent4">
                  <a:lumMod val="50000"/>
                </a:schemeClr>
              </a:solidFill>
            </a:endParaRPr>
          </a:p>
          <a:p>
            <a:pPr algn="just">
              <a:defRPr/>
            </a:pPr>
            <a:r>
              <a:rPr lang="en-US" sz="1600" dirty="0">
                <a:solidFill>
                  <a:schemeClr val="accent4">
                    <a:lumMod val="50000"/>
                  </a:schemeClr>
                </a:solidFill>
              </a:rPr>
              <a:t>					</a:t>
            </a:r>
          </a:p>
          <a:p>
            <a:pPr algn="just">
              <a:defRPr/>
            </a:pPr>
            <a:r>
              <a:rPr lang="en-US" sz="1600" dirty="0">
                <a:solidFill>
                  <a:schemeClr val="accent4">
                    <a:lumMod val="50000"/>
                  </a:schemeClr>
                </a:solidFill>
              </a:rPr>
              <a:t> </a:t>
            </a:r>
          </a:p>
          <a:p>
            <a:pPr algn="just">
              <a:defRPr/>
            </a:pPr>
            <a:endParaRPr lang="en-US" sz="1600" dirty="0">
              <a:solidFill>
                <a:schemeClr val="accent4">
                  <a:lumMod val="50000"/>
                </a:schemeClr>
              </a:solidFill>
            </a:endParaRPr>
          </a:p>
        </p:txBody>
      </p:sp>
      <p:sp>
        <p:nvSpPr>
          <p:cNvPr id="6" name="5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14</a:t>
            </a:r>
          </a:p>
        </p:txBody>
      </p:sp>
      <p:sp>
        <p:nvSpPr>
          <p:cNvPr id="44035" name="4 Rectángulo"/>
          <p:cNvSpPr>
            <a:spLocks noChangeArrowheads="1"/>
          </p:cNvSpPr>
          <p:nvPr/>
        </p:nvSpPr>
        <p:spPr bwMode="auto">
          <a:xfrm>
            <a:off x="15875" y="857250"/>
            <a:ext cx="5127625" cy="461963"/>
          </a:xfrm>
          <a:prstGeom prst="rect">
            <a:avLst/>
          </a:prstGeom>
          <a:noFill/>
          <a:ln w="9525">
            <a:noFill/>
            <a:miter lim="800000"/>
            <a:headEnd/>
            <a:tailEnd/>
          </a:ln>
        </p:spPr>
        <p:txBody>
          <a:bodyPr wrap="none">
            <a:spAutoFit/>
          </a:bodyPr>
          <a:lstStyle/>
          <a:p>
            <a:pPr algn="just"/>
            <a:r>
              <a:rPr lang="en-US" sz="2400"/>
              <a:t>Write down the corresponding noun.</a:t>
            </a:r>
          </a:p>
        </p:txBody>
      </p:sp>
      <p:graphicFrame>
        <p:nvGraphicFramePr>
          <p:cNvPr id="7" name="6 Tabla"/>
          <p:cNvGraphicFramePr>
            <a:graphicFrameLocks noGrp="1"/>
          </p:cNvGraphicFramePr>
          <p:nvPr/>
        </p:nvGraphicFramePr>
        <p:xfrm>
          <a:off x="1000125" y="1589088"/>
          <a:ext cx="7232860" cy="4839989"/>
        </p:xfrm>
        <a:graphic>
          <a:graphicData uri="http://schemas.openxmlformats.org/drawingml/2006/table">
            <a:tbl>
              <a:tblPr firstRow="1" bandRow="1">
                <a:tableStyleId>{5C22544A-7EE6-4342-B048-85BDC9FD1C3A}</a:tableStyleId>
              </a:tblPr>
              <a:tblGrid>
                <a:gridCol w="3616430"/>
                <a:gridCol w="3616430"/>
              </a:tblGrid>
              <a:tr h="439999">
                <a:tc>
                  <a:txBody>
                    <a:bodyPr/>
                    <a:lstStyle/>
                    <a:p>
                      <a:r>
                        <a:rPr lang="es-ES" sz="2100" dirty="0" smtClean="0">
                          <a:solidFill>
                            <a:schemeClr val="accent2">
                              <a:lumMod val="50000"/>
                            </a:schemeClr>
                          </a:solidFill>
                        </a:rPr>
                        <a:t>VERB</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s-ES" sz="2100" dirty="0" smtClean="0">
                          <a:solidFill>
                            <a:schemeClr val="accent2">
                              <a:lumMod val="50000"/>
                            </a:schemeClr>
                          </a:solidFill>
                        </a:rPr>
                        <a:t>NOUN</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39999">
                <a:tc>
                  <a:txBody>
                    <a:bodyPr/>
                    <a:lstStyle/>
                    <a:p>
                      <a:r>
                        <a:rPr lang="es-ES" sz="2100" dirty="0" smtClean="0">
                          <a:solidFill>
                            <a:schemeClr val="accent2">
                              <a:lumMod val="50000"/>
                            </a:schemeClr>
                          </a:solidFill>
                        </a:rPr>
                        <a:t>COOL</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PRECIPITATE</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CONDENSE</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HEAT</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EVAPORATE</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TRANSPIRE</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INFILTRATE</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MELT</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SUBLIMATE</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39999">
                <a:tc>
                  <a:txBody>
                    <a:bodyPr/>
                    <a:lstStyle/>
                    <a:p>
                      <a:r>
                        <a:rPr lang="es-ES" sz="2100" dirty="0" smtClean="0">
                          <a:solidFill>
                            <a:schemeClr val="accent2">
                              <a:lumMod val="50000"/>
                            </a:schemeClr>
                          </a:solidFill>
                        </a:rPr>
                        <a:t>FREEZE</a:t>
                      </a:r>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s-ES" sz="2100" dirty="0">
                        <a:solidFill>
                          <a:schemeClr val="accent2">
                            <a:lumMod val="50000"/>
                          </a:schemeClr>
                        </a:solidFill>
                      </a:endParaRPr>
                    </a:p>
                  </a:txBody>
                  <a:tcPr marL="108493" marR="108493" marT="54247" marB="5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6" name="5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15</a:t>
            </a:r>
          </a:p>
        </p:txBody>
      </p:sp>
      <p:grpSp>
        <p:nvGrpSpPr>
          <p:cNvPr id="2" name="15 Grupo"/>
          <p:cNvGrpSpPr/>
          <p:nvPr/>
        </p:nvGrpSpPr>
        <p:grpSpPr>
          <a:xfrm>
            <a:off x="283888" y="857232"/>
            <a:ext cx="8645830" cy="5715040"/>
            <a:chOff x="283888" y="857232"/>
            <a:chExt cx="8645830" cy="5715040"/>
          </a:xfrm>
          <a:solidFill>
            <a:schemeClr val="accent3">
              <a:lumMod val="20000"/>
              <a:lumOff val="80000"/>
            </a:schemeClr>
          </a:solidFill>
        </p:grpSpPr>
        <p:grpSp>
          <p:nvGrpSpPr>
            <p:cNvPr id="3" name="11 Grupo"/>
            <p:cNvGrpSpPr/>
            <p:nvPr/>
          </p:nvGrpSpPr>
          <p:grpSpPr>
            <a:xfrm>
              <a:off x="283888" y="857232"/>
              <a:ext cx="8645830" cy="5715040"/>
              <a:chOff x="214282" y="857232"/>
              <a:chExt cx="8645830" cy="5715040"/>
            </a:xfrm>
            <a:grpFill/>
          </p:grpSpPr>
          <p:sp>
            <p:nvSpPr>
              <p:cNvPr id="5" name="4 Rectángulo"/>
              <p:cNvSpPr/>
              <p:nvPr/>
            </p:nvSpPr>
            <p:spPr>
              <a:xfrm>
                <a:off x="214282" y="857232"/>
                <a:ext cx="8645830" cy="5715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7" name="6 Conector recto"/>
              <p:cNvCxnSpPr>
                <a:stCxn id="5" idx="0"/>
                <a:endCxn id="5" idx="2"/>
              </p:cNvCxnSpPr>
              <p:nvPr/>
            </p:nvCxnSpPr>
            <p:spPr>
              <a:xfrm rot="16200000" flipH="1">
                <a:off x="1679677" y="3714752"/>
                <a:ext cx="571504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a:stCxn id="5" idx="1"/>
                <a:endCxn id="5" idx="3"/>
              </p:cNvCxnSpPr>
              <p:nvPr/>
            </p:nvCxnSpPr>
            <p:spPr>
              <a:xfrm rot="10800000" flipH="1">
                <a:off x="214282" y="3714752"/>
                <a:ext cx="864583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12 CuadroTexto"/>
            <p:cNvSpPr txBox="1"/>
            <p:nvPr/>
          </p:nvSpPr>
          <p:spPr>
            <a:xfrm>
              <a:off x="357158" y="928670"/>
              <a:ext cx="4214842" cy="2677656"/>
            </a:xfrm>
            <a:prstGeom prst="rect">
              <a:avLst/>
            </a:prstGeom>
            <a:grpFill/>
          </p:spPr>
          <p:txBody>
            <a:bodyPr>
              <a:spAutoFit/>
            </a:bodyPr>
            <a:lstStyle/>
            <a:p>
              <a:pPr>
                <a:defRPr/>
              </a:pPr>
              <a:r>
                <a:rPr lang="en-US" sz="2400" dirty="0">
                  <a:latin typeface="Arial" pitchFamily="34" charset="0"/>
                  <a:ea typeface="Calibri" pitchFamily="34" charset="0"/>
                  <a:cs typeface="Arial" pitchFamily="34" charset="0"/>
                </a:rPr>
                <a:t>Which of the following products contains CFCs?</a:t>
              </a:r>
            </a:p>
            <a:p>
              <a:pPr>
                <a:defRPr/>
              </a:pPr>
              <a:endParaRPr lang="en-US" sz="2400" dirty="0">
                <a:latin typeface="Arial" pitchFamily="34" charset="0"/>
                <a:ea typeface="Calibri" pitchFamily="34" charset="0"/>
                <a:cs typeface="Arial" pitchFamily="34" charset="0"/>
              </a:endParaRPr>
            </a:p>
            <a:p>
              <a:pPr marL="342900" indent="-342900" eaLnBrk="0" hangingPunct="0">
                <a:buFont typeface="+mj-lt"/>
                <a:buAutoNum type="alphaUcPeriod"/>
                <a:defRPr/>
              </a:pPr>
              <a:r>
                <a:rPr lang="en-US" sz="2400" dirty="0">
                  <a:latin typeface="Arial" pitchFamily="34" charset="0"/>
                  <a:ea typeface="Calibri" pitchFamily="34" charset="0"/>
                  <a:cs typeface="Arial" pitchFamily="34" charset="0"/>
                </a:rPr>
                <a:t>Television sets</a:t>
              </a:r>
              <a:endParaRPr lang="es-ES" sz="2400" dirty="0">
                <a:latin typeface="Arial" pitchFamily="34" charset="0"/>
                <a:cs typeface="Arial" pitchFamily="34" charset="0"/>
              </a:endParaRPr>
            </a:p>
            <a:p>
              <a:pPr marL="342900" indent="-342900" eaLnBrk="0" hangingPunct="0">
                <a:buFont typeface="+mj-lt"/>
                <a:buAutoNum type="alphaUcPeriod"/>
                <a:defRPr/>
              </a:pPr>
              <a:r>
                <a:rPr lang="en-US" sz="2400" dirty="0">
                  <a:latin typeface="Arial" pitchFamily="34" charset="0"/>
                  <a:ea typeface="Calibri" pitchFamily="34" charset="0"/>
                  <a:cs typeface="Arial" pitchFamily="34" charset="0"/>
                </a:rPr>
                <a:t>Ovens</a:t>
              </a:r>
              <a:endParaRPr lang="es-ES" sz="2400" dirty="0">
                <a:latin typeface="Arial" pitchFamily="34" charset="0"/>
                <a:cs typeface="Arial" pitchFamily="34" charset="0"/>
              </a:endParaRPr>
            </a:p>
            <a:p>
              <a:pPr marL="342900" indent="-342900" eaLnBrk="0" hangingPunct="0">
                <a:buFont typeface="+mj-lt"/>
                <a:buAutoNum type="alphaUcPeriod"/>
                <a:defRPr/>
              </a:pPr>
              <a:r>
                <a:rPr lang="en-US" sz="2400" dirty="0">
                  <a:latin typeface="Arial" pitchFamily="34" charset="0"/>
                  <a:ea typeface="Calibri" pitchFamily="34" charset="0"/>
                  <a:cs typeface="Arial" pitchFamily="34" charset="0"/>
                </a:rPr>
                <a:t>Refrigerators</a:t>
              </a:r>
            </a:p>
            <a:p>
              <a:pPr marL="342900" indent="-342900" eaLnBrk="0" hangingPunct="0">
                <a:buFont typeface="+mj-lt"/>
                <a:buAutoNum type="alphaUcPeriod"/>
                <a:defRPr/>
              </a:pPr>
              <a:r>
                <a:rPr lang="en-US" sz="2400" dirty="0">
                  <a:latin typeface="Arial" pitchFamily="34" charset="0"/>
                  <a:ea typeface="Calibri" pitchFamily="34" charset="0"/>
                  <a:cs typeface="Arial" pitchFamily="34" charset="0"/>
                </a:rPr>
                <a:t> All sprays</a:t>
              </a:r>
            </a:p>
          </p:txBody>
        </p:sp>
        <p:sp>
          <p:nvSpPr>
            <p:cNvPr id="14" name="13 CuadroTexto"/>
            <p:cNvSpPr txBox="1"/>
            <p:nvPr/>
          </p:nvSpPr>
          <p:spPr>
            <a:xfrm>
              <a:off x="4643438" y="928670"/>
              <a:ext cx="4214842" cy="2677656"/>
            </a:xfrm>
            <a:prstGeom prst="rect">
              <a:avLst/>
            </a:prstGeom>
            <a:grpFill/>
          </p:spPr>
          <p:txBody>
            <a:bodyPr>
              <a:spAutoFit/>
            </a:bodyPr>
            <a:lstStyle/>
            <a:p>
              <a:pPr eaLnBrk="0" hangingPunct="0">
                <a:defRPr/>
              </a:pPr>
              <a:r>
                <a:rPr lang="en-US" sz="2400" dirty="0">
                  <a:latin typeface="Arial" pitchFamily="34" charset="0"/>
                  <a:ea typeface="Calibri" pitchFamily="34" charset="0"/>
                  <a:cs typeface="Arial" pitchFamily="34" charset="0"/>
                </a:rPr>
                <a:t> What can cause skin cancer, eye illnesses and crop damage?</a:t>
              </a: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Tides</a:t>
              </a: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An expanding ozone layer</a:t>
              </a: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A thinner ozone layer</a:t>
              </a: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The greenhouse effect</a:t>
              </a:r>
            </a:p>
          </p:txBody>
        </p:sp>
        <p:sp>
          <p:nvSpPr>
            <p:cNvPr id="15" name="14 CuadroTexto"/>
            <p:cNvSpPr txBox="1"/>
            <p:nvPr/>
          </p:nvSpPr>
          <p:spPr>
            <a:xfrm>
              <a:off x="357158" y="3751740"/>
              <a:ext cx="4214842" cy="2677656"/>
            </a:xfrm>
            <a:prstGeom prst="rect">
              <a:avLst/>
            </a:prstGeom>
            <a:grpFill/>
          </p:spPr>
          <p:txBody>
            <a:bodyPr>
              <a:spAutoFit/>
            </a:bodyPr>
            <a:lstStyle/>
            <a:p>
              <a:pPr eaLnBrk="0" hangingPunct="0">
                <a:defRPr/>
              </a:pPr>
              <a:r>
                <a:rPr lang="en-US" sz="2400" dirty="0">
                  <a:latin typeface="Arial" pitchFamily="34" charset="0"/>
                  <a:ea typeface="Calibri" pitchFamily="34" charset="0"/>
                  <a:cs typeface="Arial" pitchFamily="34" charset="0"/>
                </a:rPr>
                <a:t>What is water vapour doing when it changes to water?</a:t>
              </a:r>
            </a:p>
            <a:p>
              <a:pPr eaLnBrk="0" hangingPunct="0">
                <a:defRPr/>
              </a:pP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Evaporating</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Condensing</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Precipitating</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Freezing</a:t>
              </a:r>
              <a:endParaRPr lang="es-ES" sz="2400" dirty="0">
                <a:latin typeface="Arial" pitchFamily="34" charset="0"/>
                <a:cs typeface="Arial" pitchFamily="34" charset="0"/>
              </a:endParaRPr>
            </a:p>
          </p:txBody>
        </p:sp>
        <p:sp>
          <p:nvSpPr>
            <p:cNvPr id="13313" name="Rectangle 1"/>
            <p:cNvSpPr>
              <a:spLocks noChangeArrowheads="1"/>
            </p:cNvSpPr>
            <p:nvPr/>
          </p:nvSpPr>
          <p:spPr bwMode="auto">
            <a:xfrm>
              <a:off x="4643438" y="3786190"/>
              <a:ext cx="4214842" cy="2677656"/>
            </a:xfrm>
            <a:prstGeom prst="rect">
              <a:avLst/>
            </a:prstGeom>
            <a:grpFill/>
            <a:ln w="9525">
              <a:noFill/>
              <a:miter lim="800000"/>
              <a:headEnd/>
              <a:tailEnd/>
            </a:ln>
            <a:effectLst/>
          </p:spPr>
          <p:txBody>
            <a:bodyPr anchor="ctr">
              <a:spAutoFit/>
            </a:bodyPr>
            <a:lstStyle/>
            <a:p>
              <a:pPr>
                <a:defRPr/>
              </a:pPr>
              <a:r>
                <a:rPr lang="en-US" sz="2400" dirty="0">
                  <a:latin typeface="Arial" pitchFamily="34" charset="0"/>
                  <a:ea typeface="Calibri" pitchFamily="34" charset="0"/>
                  <a:cs typeface="Arial" pitchFamily="34" charset="0"/>
                </a:rPr>
                <a:t>Which of these gases is not a greenhouse gas?</a:t>
              </a:r>
            </a:p>
            <a:p>
              <a:pPr eaLnBrk="0" hangingPunct="0">
                <a:defRPr/>
              </a:pP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Methane</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Water vapour</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Carbon monoxide</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s-ES" sz="2400" dirty="0">
                  <a:latin typeface="Arial" pitchFamily="34" charset="0"/>
                  <a:ea typeface="Calibri" pitchFamily="34" charset="0"/>
                  <a:cs typeface="Arial" pitchFamily="34" charset="0"/>
                </a:rPr>
                <a:t>Carbon dioxide</a:t>
              </a:r>
              <a:endParaRPr lang="es-ES" sz="2400" dirty="0">
                <a:latin typeface="Arial" pitchFamily="34" charset="0"/>
                <a:cs typeface="Arial" pitchFamily="34" charset="0"/>
              </a:endParaRPr>
            </a:p>
          </p:txBody>
        </p:sp>
      </p:grpSp>
      <p:sp>
        <p:nvSpPr>
          <p:cNvPr id="17" name="1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16</a:t>
            </a:r>
          </a:p>
        </p:txBody>
      </p:sp>
      <p:grpSp>
        <p:nvGrpSpPr>
          <p:cNvPr id="2" name="2 Grupo"/>
          <p:cNvGrpSpPr/>
          <p:nvPr/>
        </p:nvGrpSpPr>
        <p:grpSpPr>
          <a:xfrm>
            <a:off x="283888" y="857232"/>
            <a:ext cx="8645830" cy="5715040"/>
            <a:chOff x="283888" y="857232"/>
            <a:chExt cx="8645830" cy="5715040"/>
          </a:xfrm>
          <a:solidFill>
            <a:schemeClr val="accent2">
              <a:lumMod val="20000"/>
              <a:lumOff val="80000"/>
            </a:schemeClr>
          </a:solidFill>
        </p:grpSpPr>
        <p:grpSp>
          <p:nvGrpSpPr>
            <p:cNvPr id="3" name="11 Grupo"/>
            <p:cNvGrpSpPr/>
            <p:nvPr/>
          </p:nvGrpSpPr>
          <p:grpSpPr>
            <a:xfrm>
              <a:off x="283888" y="857232"/>
              <a:ext cx="8645830" cy="5715040"/>
              <a:chOff x="214282" y="857232"/>
              <a:chExt cx="8645830" cy="5715040"/>
            </a:xfrm>
            <a:grpFill/>
          </p:grpSpPr>
          <p:sp>
            <p:nvSpPr>
              <p:cNvPr id="10" name="9 Rectángulo"/>
              <p:cNvSpPr/>
              <p:nvPr/>
            </p:nvSpPr>
            <p:spPr>
              <a:xfrm>
                <a:off x="214282" y="857232"/>
                <a:ext cx="8645830" cy="5715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1" name="10 Conector recto"/>
              <p:cNvCxnSpPr>
                <a:stCxn id="10" idx="0"/>
                <a:endCxn id="10" idx="2"/>
              </p:cNvCxnSpPr>
              <p:nvPr/>
            </p:nvCxnSpPr>
            <p:spPr>
              <a:xfrm rot="16200000" flipH="1">
                <a:off x="1679677" y="3714752"/>
                <a:ext cx="571504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a:stCxn id="10" idx="1"/>
                <a:endCxn id="10" idx="3"/>
              </p:cNvCxnSpPr>
              <p:nvPr/>
            </p:nvCxnSpPr>
            <p:spPr>
              <a:xfrm rot="10800000" flipH="1">
                <a:off x="214282" y="3714752"/>
                <a:ext cx="864583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5 CuadroTexto"/>
            <p:cNvSpPr txBox="1"/>
            <p:nvPr/>
          </p:nvSpPr>
          <p:spPr>
            <a:xfrm>
              <a:off x="357158" y="928670"/>
              <a:ext cx="4214842" cy="461665"/>
            </a:xfrm>
            <a:prstGeom prst="rect">
              <a:avLst/>
            </a:prstGeom>
            <a:grpFill/>
          </p:spPr>
          <p:txBody>
            <a:bodyPr>
              <a:spAutoFit/>
            </a:bodyPr>
            <a:lstStyle/>
            <a:p>
              <a:pPr>
                <a:defRPr/>
              </a:pPr>
              <a:endParaRPr lang="en-US" sz="2400" dirty="0">
                <a:latin typeface="Arial" pitchFamily="34" charset="0"/>
                <a:ea typeface="Calibri" pitchFamily="34" charset="0"/>
                <a:cs typeface="Arial" pitchFamily="34" charset="0"/>
              </a:endParaRPr>
            </a:p>
          </p:txBody>
        </p:sp>
        <p:sp>
          <p:nvSpPr>
            <p:cNvPr id="7" name="6 CuadroTexto"/>
            <p:cNvSpPr txBox="1"/>
            <p:nvPr/>
          </p:nvSpPr>
          <p:spPr>
            <a:xfrm>
              <a:off x="4643438" y="928670"/>
              <a:ext cx="4214842" cy="2677656"/>
            </a:xfrm>
            <a:prstGeom prst="rect">
              <a:avLst/>
            </a:prstGeom>
            <a:grpFill/>
          </p:spPr>
          <p:txBody>
            <a:bodyPr>
              <a:spAutoFit/>
            </a:bodyPr>
            <a:lstStyle/>
            <a:p>
              <a:pPr eaLnBrk="0" hangingPunct="0">
                <a:defRPr/>
              </a:pPr>
              <a:r>
                <a:rPr lang="en-US" sz="2400" dirty="0">
                  <a:latin typeface="Arial" pitchFamily="34" charset="0"/>
                  <a:ea typeface="Calibri" pitchFamily="34" charset="0"/>
                  <a:cs typeface="Arial" pitchFamily="34" charset="0"/>
                </a:rPr>
                <a:t>What is water doing when it is changed to water vapour?</a:t>
              </a:r>
            </a:p>
            <a:p>
              <a:pPr marL="457200" indent="-457200" eaLnBrk="0" hangingPunct="0">
                <a:buFont typeface="+mj-lt"/>
                <a:buAutoNum type="alphaUcPeriod"/>
                <a:defRPr/>
              </a:pP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Evaporating</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Condensing</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Precipitating</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Freezing</a:t>
              </a:r>
            </a:p>
          </p:txBody>
        </p:sp>
        <p:sp>
          <p:nvSpPr>
            <p:cNvPr id="8" name="7 CuadroTexto"/>
            <p:cNvSpPr txBox="1"/>
            <p:nvPr/>
          </p:nvSpPr>
          <p:spPr>
            <a:xfrm>
              <a:off x="357158" y="3751740"/>
              <a:ext cx="4214842" cy="2677656"/>
            </a:xfrm>
            <a:prstGeom prst="rect">
              <a:avLst/>
            </a:prstGeom>
            <a:grpFill/>
          </p:spPr>
          <p:txBody>
            <a:bodyPr>
              <a:spAutoFit/>
            </a:bodyPr>
            <a:lstStyle/>
            <a:p>
              <a:pPr>
                <a:defRPr/>
              </a:pPr>
              <a:r>
                <a:rPr lang="en-US" sz="2400" dirty="0">
                  <a:latin typeface="Arial" pitchFamily="34" charset="0"/>
                  <a:ea typeface="Calibri" pitchFamily="34" charset="0"/>
                  <a:cs typeface="Arial" pitchFamily="34" charset="0"/>
                </a:rPr>
                <a:t>A hole in the ozone layer increases the risk of:</a:t>
              </a:r>
            </a:p>
            <a:p>
              <a:pPr>
                <a:defRPr/>
              </a:pPr>
              <a:endParaRPr lang="es-ES" sz="2400" dirty="0">
                <a:latin typeface="Arial" pitchFamily="34" charset="0"/>
                <a:cs typeface="Arial" pitchFamily="34" charset="0"/>
              </a:endParaRPr>
            </a:p>
            <a:p>
              <a:pPr marL="457200" indent="-457200">
                <a:buFont typeface="+mj-lt"/>
                <a:buAutoNum type="alphaUcPeriod"/>
                <a:defRPr/>
              </a:pPr>
              <a:r>
                <a:rPr lang="en-US" sz="2400" dirty="0">
                  <a:latin typeface="Arial" pitchFamily="34" charset="0"/>
                  <a:ea typeface="Calibri" pitchFamily="34" charset="0"/>
                  <a:cs typeface="Arial" pitchFamily="34" charset="0"/>
                </a:rPr>
                <a:t>Global warming</a:t>
              </a:r>
              <a:endParaRPr lang="es-ES" sz="2400" dirty="0">
                <a:latin typeface="Arial" pitchFamily="34" charset="0"/>
                <a:ea typeface="Calibri" pitchFamily="34" charset="0"/>
                <a:cs typeface="Arial" pitchFamily="34" charset="0"/>
              </a:endParaRPr>
            </a:p>
            <a:p>
              <a:pPr marL="457200" indent="-457200">
                <a:buFont typeface="+mj-lt"/>
                <a:buAutoNum type="alphaUcPeriod"/>
                <a:defRPr/>
              </a:pPr>
              <a:r>
                <a:rPr lang="en-US" sz="2400" dirty="0">
                  <a:latin typeface="Arial" pitchFamily="34" charset="0"/>
                  <a:ea typeface="Calibri" pitchFamily="34" charset="0"/>
                  <a:cs typeface="Arial" pitchFamily="34" charset="0"/>
                </a:rPr>
                <a:t>Global freezing</a:t>
              </a:r>
              <a:endParaRPr lang="es-ES" sz="2400" dirty="0">
                <a:latin typeface="Arial" pitchFamily="34" charset="0"/>
                <a:ea typeface="Calibri" pitchFamily="34" charset="0"/>
                <a:cs typeface="Arial" pitchFamily="34" charset="0"/>
              </a:endParaRPr>
            </a:p>
            <a:p>
              <a:pPr marL="457200" indent="-457200">
                <a:buFont typeface="+mj-lt"/>
                <a:buAutoNum type="alphaUcPeriod"/>
                <a:defRPr/>
              </a:pPr>
              <a:r>
                <a:rPr lang="en-US" sz="2400" dirty="0">
                  <a:latin typeface="Arial" pitchFamily="34" charset="0"/>
                  <a:ea typeface="Calibri" pitchFamily="34" charset="0"/>
                  <a:cs typeface="Arial" pitchFamily="34" charset="0"/>
                </a:rPr>
                <a:t>Skin cancer</a:t>
              </a:r>
            </a:p>
            <a:p>
              <a:pPr marL="457200" indent="-457200">
                <a:buFont typeface="+mj-lt"/>
                <a:buAutoNum type="alphaUcPeriod"/>
                <a:defRPr/>
              </a:pPr>
              <a:r>
                <a:rPr lang="en-US" sz="2400" dirty="0">
                  <a:latin typeface="Arial" pitchFamily="34" charset="0"/>
                  <a:ea typeface="Calibri" pitchFamily="34" charset="0"/>
                  <a:cs typeface="Arial" pitchFamily="34" charset="0"/>
                </a:rPr>
                <a:t>Heart attack</a:t>
              </a:r>
            </a:p>
          </p:txBody>
        </p:sp>
        <p:sp>
          <p:nvSpPr>
            <p:cNvPr id="9" name="Rectangle 1"/>
            <p:cNvSpPr>
              <a:spLocks noChangeArrowheads="1"/>
            </p:cNvSpPr>
            <p:nvPr/>
          </p:nvSpPr>
          <p:spPr bwMode="auto">
            <a:xfrm>
              <a:off x="4643438" y="3786190"/>
              <a:ext cx="4214842" cy="2677656"/>
            </a:xfrm>
            <a:prstGeom prst="rect">
              <a:avLst/>
            </a:prstGeom>
            <a:grpFill/>
            <a:ln w="9525">
              <a:noFill/>
              <a:miter lim="800000"/>
              <a:headEnd/>
              <a:tailEnd/>
            </a:ln>
            <a:effectLst/>
          </p:spPr>
          <p:txBody>
            <a:bodyPr anchor="ctr">
              <a:spAutoFit/>
            </a:bodyPr>
            <a:lstStyle/>
            <a:p>
              <a:pPr>
                <a:defRPr/>
              </a:pPr>
              <a:r>
                <a:rPr lang="en-US" sz="2400" dirty="0">
                  <a:latin typeface="Arial" pitchFamily="34" charset="0"/>
                  <a:ea typeface="Calibri" pitchFamily="34" charset="0"/>
                  <a:cs typeface="Arial" pitchFamily="34" charset="0"/>
                </a:rPr>
                <a:t>Which of these processes do not take place in the water cycle?</a:t>
              </a: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Precipitation</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Condensation</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Electrolysis</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s-ES" sz="2400" dirty="0">
                  <a:latin typeface="Arial" pitchFamily="34" charset="0"/>
                  <a:cs typeface="Arial" pitchFamily="34" charset="0"/>
                </a:rPr>
                <a:t>Evaporation</a:t>
              </a:r>
            </a:p>
          </p:txBody>
        </p:sp>
      </p:grpSp>
      <p:sp>
        <p:nvSpPr>
          <p:cNvPr id="13" name="12 Rectángulo"/>
          <p:cNvSpPr/>
          <p:nvPr/>
        </p:nvSpPr>
        <p:spPr>
          <a:xfrm>
            <a:off x="357188" y="928688"/>
            <a:ext cx="4214812" cy="2678112"/>
          </a:xfrm>
          <a:prstGeom prst="rect">
            <a:avLst/>
          </a:prstGeom>
        </p:spPr>
        <p:txBody>
          <a:bodyPr>
            <a:spAutoFit/>
          </a:bodyPr>
          <a:lstStyle/>
          <a:p>
            <a:pPr>
              <a:defRPr/>
            </a:pPr>
            <a:r>
              <a:rPr lang="en-US" sz="2400" dirty="0">
                <a:latin typeface="Arial" pitchFamily="34" charset="0"/>
                <a:ea typeface="Calibri" pitchFamily="34" charset="0"/>
                <a:cs typeface="Arial" pitchFamily="34" charset="0"/>
              </a:rPr>
              <a:t>What  evaporates the most water from Earth’s surface?</a:t>
            </a:r>
          </a:p>
          <a:p>
            <a:pPr>
              <a:defRPr/>
            </a:pPr>
            <a:endParaRPr lang="es-ES" sz="2400" dirty="0">
              <a:latin typeface="Arial"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Volcanoes</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The sun</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Lightning</a:t>
            </a:r>
            <a:endParaRPr lang="es-ES" sz="2400" dirty="0">
              <a:latin typeface="Arial" pitchFamily="34" charset="0"/>
              <a:ea typeface="Calibri" pitchFamily="34" charset="0"/>
              <a:cs typeface="Arial" pitchFamily="34" charset="0"/>
            </a:endParaRPr>
          </a:p>
          <a:p>
            <a:pPr marL="457200" indent="-457200" eaLnBrk="0" hangingPunct="0">
              <a:buFont typeface="+mj-lt"/>
              <a:buAutoNum type="alphaUcPeriod"/>
              <a:defRPr/>
            </a:pPr>
            <a:r>
              <a:rPr lang="en-US" sz="2400" dirty="0">
                <a:latin typeface="Arial" pitchFamily="34" charset="0"/>
                <a:ea typeface="Calibri" pitchFamily="34" charset="0"/>
                <a:cs typeface="Arial" pitchFamily="34" charset="0"/>
              </a:rPr>
              <a:t>Wind</a:t>
            </a:r>
            <a:endParaRPr lang="es-ES" sz="2400" dirty="0">
              <a:latin typeface="Arial" pitchFamily="34" charset="0"/>
              <a:cs typeface="Arial" pitchFamily="34" charset="0"/>
            </a:endParaRPr>
          </a:p>
        </p:txBody>
      </p:sp>
      <p:sp>
        <p:nvSpPr>
          <p:cNvPr id="14" name="13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17</a:t>
            </a:r>
          </a:p>
        </p:txBody>
      </p:sp>
      <p:grpSp>
        <p:nvGrpSpPr>
          <p:cNvPr id="47107" name="11 Grupo"/>
          <p:cNvGrpSpPr>
            <a:grpSpLocks/>
          </p:cNvGrpSpPr>
          <p:nvPr/>
        </p:nvGrpSpPr>
        <p:grpSpPr bwMode="auto">
          <a:xfrm>
            <a:off x="214313" y="1857375"/>
            <a:ext cx="8235950" cy="4611688"/>
            <a:chOff x="192928" y="1460455"/>
            <a:chExt cx="8236724" cy="4611751"/>
          </a:xfrm>
        </p:grpSpPr>
        <p:grpSp>
          <p:nvGrpSpPr>
            <p:cNvPr id="47111" name="10 Grupo"/>
            <p:cNvGrpSpPr>
              <a:grpSpLocks/>
            </p:cNvGrpSpPr>
            <p:nvPr/>
          </p:nvGrpSpPr>
          <p:grpSpPr bwMode="auto">
            <a:xfrm>
              <a:off x="192928" y="1460455"/>
              <a:ext cx="8236724" cy="4611751"/>
              <a:chOff x="63500" y="806234"/>
              <a:chExt cx="8236724" cy="4611751"/>
            </a:xfrm>
          </p:grpSpPr>
          <p:pic>
            <p:nvPicPr>
              <p:cNvPr id="47113" name="Picture 2" descr="http://www.hyparion.com/web/diccionari/dics/meteo/imatges/globosonda.jpg"/>
              <p:cNvPicPr>
                <a:picLocks noChangeAspect="1" noChangeArrowheads="1"/>
              </p:cNvPicPr>
              <p:nvPr/>
            </p:nvPicPr>
            <p:blipFill>
              <a:blip r:embed="rId3" cstate="print"/>
              <a:srcRect/>
              <a:stretch>
                <a:fillRect/>
              </a:stretch>
            </p:blipFill>
            <p:spPr bwMode="auto">
              <a:xfrm>
                <a:off x="2278078" y="3357562"/>
                <a:ext cx="1508104" cy="2048745"/>
              </a:xfrm>
              <a:prstGeom prst="rect">
                <a:avLst/>
              </a:prstGeom>
              <a:noFill/>
              <a:ln w="9525">
                <a:noFill/>
                <a:miter lim="800000"/>
                <a:headEnd/>
                <a:tailEnd/>
              </a:ln>
            </p:spPr>
          </p:pic>
          <p:pic>
            <p:nvPicPr>
              <p:cNvPr id="47114" name="Picture 4" descr="http://www.ajaxman.net/wp-content/uploads/2008/11/air_new_zeland.jpg"/>
              <p:cNvPicPr>
                <a:picLocks noChangeAspect="1" noChangeArrowheads="1"/>
              </p:cNvPicPr>
              <p:nvPr/>
            </p:nvPicPr>
            <p:blipFill>
              <a:blip r:embed="rId4" cstate="print"/>
              <a:srcRect/>
              <a:stretch>
                <a:fillRect/>
              </a:stretch>
            </p:blipFill>
            <p:spPr bwMode="auto">
              <a:xfrm>
                <a:off x="63500" y="2282155"/>
                <a:ext cx="2151046" cy="1432597"/>
              </a:xfrm>
              <a:prstGeom prst="rect">
                <a:avLst/>
              </a:prstGeom>
              <a:noFill/>
              <a:ln w="9525">
                <a:noFill/>
                <a:miter lim="800000"/>
                <a:headEnd/>
                <a:tailEnd/>
              </a:ln>
            </p:spPr>
          </p:pic>
          <p:pic>
            <p:nvPicPr>
              <p:cNvPr id="47115" name="Picture 6" descr="http://comunisatelital.files.wordpress.com/2008/07/satelite_a.jpg"/>
              <p:cNvPicPr>
                <a:picLocks noChangeAspect="1" noChangeArrowheads="1"/>
              </p:cNvPicPr>
              <p:nvPr/>
            </p:nvPicPr>
            <p:blipFill>
              <a:blip r:embed="rId5" cstate="print"/>
              <a:srcRect/>
              <a:stretch>
                <a:fillRect/>
              </a:stretch>
            </p:blipFill>
            <p:spPr bwMode="auto">
              <a:xfrm flipH="1">
                <a:off x="71406" y="3764345"/>
                <a:ext cx="2124000" cy="1593481"/>
              </a:xfrm>
              <a:prstGeom prst="rect">
                <a:avLst/>
              </a:prstGeom>
              <a:noFill/>
              <a:ln w="9525">
                <a:noFill/>
                <a:miter lim="800000"/>
                <a:headEnd/>
                <a:tailEnd/>
              </a:ln>
            </p:spPr>
          </p:pic>
          <p:pic>
            <p:nvPicPr>
              <p:cNvPr id="47116" name="Picture 8" descr="http://ojoscriticos.files.wordpress.com/2010/01/aurora_boreal_alaska.jpg"/>
              <p:cNvPicPr>
                <a:picLocks noChangeAspect="1" noChangeArrowheads="1"/>
              </p:cNvPicPr>
              <p:nvPr/>
            </p:nvPicPr>
            <p:blipFill>
              <a:blip r:embed="rId6" cstate="print"/>
              <a:srcRect/>
              <a:stretch>
                <a:fillRect/>
              </a:stretch>
            </p:blipFill>
            <p:spPr bwMode="auto">
              <a:xfrm>
                <a:off x="71406" y="806234"/>
                <a:ext cx="2160000" cy="1408320"/>
              </a:xfrm>
              <a:prstGeom prst="rect">
                <a:avLst/>
              </a:prstGeom>
              <a:noFill/>
              <a:ln w="9525">
                <a:noFill/>
                <a:miter lim="800000"/>
                <a:headEnd/>
                <a:tailEnd/>
              </a:ln>
            </p:spPr>
          </p:pic>
          <p:pic>
            <p:nvPicPr>
              <p:cNvPr id="47117" name="Picture 10" descr="http://upload.wikimedia.org/wikipedia/commons/thumb/2/2b/Apollo_15_launch.jpg/250px-Apollo_15_launch.jpg"/>
              <p:cNvPicPr>
                <a:picLocks noChangeAspect="1" noChangeArrowheads="1"/>
              </p:cNvPicPr>
              <p:nvPr/>
            </p:nvPicPr>
            <p:blipFill>
              <a:blip r:embed="rId7" cstate="print"/>
              <a:srcRect/>
              <a:stretch>
                <a:fillRect/>
              </a:stretch>
            </p:blipFill>
            <p:spPr bwMode="auto">
              <a:xfrm>
                <a:off x="3849714" y="3357562"/>
                <a:ext cx="1650980" cy="2060423"/>
              </a:xfrm>
              <a:prstGeom prst="rect">
                <a:avLst/>
              </a:prstGeom>
              <a:noFill/>
              <a:ln w="9525">
                <a:noFill/>
                <a:miter lim="800000"/>
                <a:headEnd/>
                <a:tailEnd/>
              </a:ln>
            </p:spPr>
          </p:pic>
          <p:pic>
            <p:nvPicPr>
              <p:cNvPr id="47118" name="Picture 12" descr="http://carmesi.files.wordpress.com/2008/08/nubes2.jpg"/>
              <p:cNvPicPr>
                <a:picLocks noChangeAspect="1" noChangeArrowheads="1"/>
              </p:cNvPicPr>
              <p:nvPr/>
            </p:nvPicPr>
            <p:blipFill>
              <a:blip r:embed="rId8" cstate="print"/>
              <a:srcRect/>
              <a:stretch>
                <a:fillRect/>
              </a:stretch>
            </p:blipFill>
            <p:spPr bwMode="auto">
              <a:xfrm>
                <a:off x="5564224" y="3357562"/>
                <a:ext cx="2736000" cy="2052000"/>
              </a:xfrm>
              <a:prstGeom prst="rect">
                <a:avLst/>
              </a:prstGeom>
              <a:noFill/>
              <a:ln w="9525">
                <a:noFill/>
                <a:miter lim="800000"/>
                <a:headEnd/>
                <a:tailEnd/>
              </a:ln>
            </p:spPr>
          </p:pic>
        </p:grpSp>
        <p:pic>
          <p:nvPicPr>
            <p:cNvPr id="47112" name="Picture 14" descr="http://www.espacial.org/images/jpg/fireball.jpg"/>
            <p:cNvPicPr>
              <a:picLocks noChangeAspect="1" noChangeArrowheads="1"/>
            </p:cNvPicPr>
            <p:nvPr/>
          </p:nvPicPr>
          <p:blipFill>
            <a:blip r:embed="rId9" cstate="print"/>
            <a:srcRect/>
            <a:stretch>
              <a:fillRect/>
            </a:stretch>
          </p:blipFill>
          <p:spPr bwMode="auto">
            <a:xfrm>
              <a:off x="2428860" y="1942584"/>
              <a:ext cx="3193356" cy="2018201"/>
            </a:xfrm>
            <a:prstGeom prst="rect">
              <a:avLst/>
            </a:prstGeom>
            <a:noFill/>
            <a:ln w="9525">
              <a:noFill/>
              <a:miter lim="800000"/>
              <a:headEnd/>
              <a:tailEnd/>
            </a:ln>
          </p:spPr>
        </p:pic>
      </p:grpSp>
      <p:sp>
        <p:nvSpPr>
          <p:cNvPr id="47108" name="12 Rectángulo"/>
          <p:cNvSpPr>
            <a:spLocks noChangeArrowheads="1"/>
          </p:cNvSpPr>
          <p:nvPr/>
        </p:nvSpPr>
        <p:spPr bwMode="auto">
          <a:xfrm>
            <a:off x="0" y="857250"/>
            <a:ext cx="9144000" cy="830263"/>
          </a:xfrm>
          <a:prstGeom prst="rect">
            <a:avLst/>
          </a:prstGeom>
          <a:noFill/>
          <a:ln w="9525">
            <a:noFill/>
            <a:miter lim="800000"/>
            <a:headEnd/>
            <a:tailEnd/>
          </a:ln>
        </p:spPr>
        <p:txBody>
          <a:bodyPr>
            <a:spAutoFit/>
          </a:bodyPr>
          <a:lstStyle/>
          <a:p>
            <a:r>
              <a:rPr lang="en-US" sz="2400"/>
              <a:t>Indicate the layer of the atmosphere where these pictures are</a:t>
            </a:r>
          </a:p>
          <a:p>
            <a:endParaRPr lang="es-ES" sz="2400"/>
          </a:p>
        </p:txBody>
      </p:sp>
      <p:pic>
        <p:nvPicPr>
          <p:cNvPr id="47109" name="Picture 16" descr="http://mariajetorre.files.wordpress.com/2009/11/seres-vivos.jpg"/>
          <p:cNvPicPr>
            <a:picLocks noChangeAspect="1" noChangeArrowheads="1"/>
          </p:cNvPicPr>
          <p:nvPr/>
        </p:nvPicPr>
        <p:blipFill>
          <a:blip r:embed="rId10" cstate="print"/>
          <a:srcRect/>
          <a:stretch>
            <a:fillRect/>
          </a:stretch>
        </p:blipFill>
        <p:spPr bwMode="auto">
          <a:xfrm>
            <a:off x="5715000" y="2320925"/>
            <a:ext cx="2714625" cy="2036763"/>
          </a:xfrm>
          <a:prstGeom prst="rect">
            <a:avLst/>
          </a:prstGeom>
          <a:noFill/>
          <a:ln w="9525">
            <a:noFill/>
            <a:miter lim="800000"/>
            <a:headEnd/>
            <a:tailEnd/>
          </a:ln>
        </p:spPr>
      </p:pic>
      <p:sp>
        <p:nvSpPr>
          <p:cNvPr id="14" name="13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18</a:t>
            </a:r>
          </a:p>
        </p:txBody>
      </p:sp>
      <p:sp>
        <p:nvSpPr>
          <p:cNvPr id="48131" name="2 CuadroTexto"/>
          <p:cNvSpPr txBox="1">
            <a:spLocks noChangeArrowheads="1"/>
          </p:cNvSpPr>
          <p:nvPr/>
        </p:nvSpPr>
        <p:spPr bwMode="auto">
          <a:xfrm>
            <a:off x="0" y="928688"/>
            <a:ext cx="9144000" cy="461962"/>
          </a:xfrm>
          <a:prstGeom prst="rect">
            <a:avLst/>
          </a:prstGeom>
          <a:noFill/>
          <a:ln w="9525">
            <a:noFill/>
            <a:miter lim="800000"/>
            <a:headEnd/>
            <a:tailEnd/>
          </a:ln>
        </p:spPr>
        <p:txBody>
          <a:bodyPr>
            <a:spAutoFit/>
          </a:bodyPr>
          <a:lstStyle/>
          <a:p>
            <a:r>
              <a:rPr lang="es-ES" sz="2400"/>
              <a:t>Are the following phrases true or false? Explain your answer.</a:t>
            </a:r>
            <a:endParaRPr lang="es-ES_tradnl" sz="2400"/>
          </a:p>
        </p:txBody>
      </p:sp>
      <p:sp>
        <p:nvSpPr>
          <p:cNvPr id="5" name="4 CuadroTexto"/>
          <p:cNvSpPr txBox="1"/>
          <p:nvPr/>
        </p:nvSpPr>
        <p:spPr>
          <a:xfrm>
            <a:off x="71438" y="1571625"/>
            <a:ext cx="9001125" cy="5016500"/>
          </a:xfrm>
          <a:prstGeom prst="rect">
            <a:avLst/>
          </a:prstGeom>
          <a:solidFill>
            <a:schemeClr val="accent4">
              <a:lumMod val="20000"/>
              <a:lumOff val="80000"/>
            </a:schemeClr>
          </a:solidFill>
        </p:spPr>
        <p:txBody>
          <a:bodyPr>
            <a:spAutoFit/>
          </a:bodyPr>
          <a:lstStyle/>
          <a:p>
            <a:pPr marL="342900" indent="-342900" algn="just">
              <a:buFont typeface="+mj-lt"/>
              <a:buAutoNum type="alphaUcPeriod"/>
              <a:defRPr/>
            </a:pPr>
            <a:r>
              <a:rPr lang="en-US" sz="2000" dirty="0"/>
              <a:t>The most abundant geochemical elements are oxygen and silicon</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The plant pot is a natural material</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The oceanic crust is formed by the area of the crust which is submerged</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A rock is a mixture of minerals  </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The simple substances iron and aluminium are found in the Earth’s crust</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The glass is a natural material</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Those countries that do not produce CFCs,  will not be affected by holes in the ozone layer</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The greenhouse effect and ozone hole are not the same</a:t>
            </a:r>
          </a:p>
        </p:txBody>
      </p:sp>
      <p:sp>
        <p:nvSpPr>
          <p:cNvPr id="6" name="5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19</a:t>
            </a:r>
          </a:p>
        </p:txBody>
      </p:sp>
      <p:sp>
        <p:nvSpPr>
          <p:cNvPr id="49155" name="Rectangle 1"/>
          <p:cNvSpPr>
            <a:spLocks noChangeArrowheads="1"/>
          </p:cNvSpPr>
          <p:nvPr/>
        </p:nvSpPr>
        <p:spPr bwMode="auto">
          <a:xfrm>
            <a:off x="0" y="714375"/>
            <a:ext cx="5364163" cy="523875"/>
          </a:xfrm>
          <a:prstGeom prst="rect">
            <a:avLst/>
          </a:prstGeom>
          <a:noFill/>
          <a:ln w="9525">
            <a:noFill/>
            <a:miter lim="800000"/>
            <a:headEnd/>
            <a:tailEnd/>
          </a:ln>
        </p:spPr>
        <p:txBody>
          <a:bodyPr wrap="none" anchor="ctr">
            <a:spAutoFit/>
          </a:bodyPr>
          <a:lstStyle/>
          <a:p>
            <a:pPr algn="just"/>
            <a:r>
              <a:rPr lang="en-US" sz="2800"/>
              <a:t>Unscramble the following words.</a:t>
            </a:r>
          </a:p>
        </p:txBody>
      </p:sp>
      <p:sp>
        <p:nvSpPr>
          <p:cNvPr id="5" name="4 CuadroTexto"/>
          <p:cNvSpPr txBox="1"/>
          <p:nvPr/>
        </p:nvSpPr>
        <p:spPr>
          <a:xfrm>
            <a:off x="1214438" y="1285875"/>
            <a:ext cx="5214937" cy="5354638"/>
          </a:xfrm>
          <a:prstGeom prst="rect">
            <a:avLst/>
          </a:prstGeom>
          <a:solidFill>
            <a:schemeClr val="accent4">
              <a:lumMod val="40000"/>
              <a:lumOff val="60000"/>
            </a:schemeClr>
          </a:solidFill>
          <a:ln w="28575">
            <a:solidFill>
              <a:schemeClr val="accent6">
                <a:lumMod val="75000"/>
              </a:schemeClr>
            </a:solidFill>
          </a:ln>
        </p:spPr>
        <p:txBody>
          <a:bodyPr>
            <a:spAutoFit/>
          </a:bodyPr>
          <a:lstStyle/>
          <a:p>
            <a:pPr marL="342900" indent="-342900">
              <a:buFont typeface="+mj-lt"/>
              <a:buAutoNum type="alphaUcPeriod"/>
              <a:defRPr/>
            </a:pPr>
            <a:r>
              <a:rPr lang="es-ES" dirty="0"/>
              <a:t>theriholspe  	_ _ _ _ _ _ _ _ _ _ _</a:t>
            </a:r>
          </a:p>
          <a:p>
            <a:pPr marL="342900" indent="-342900">
              <a:buFont typeface="+mj-lt"/>
              <a:buAutoNum type="alphaUcPeriod"/>
              <a:defRPr/>
            </a:pPr>
            <a:endParaRPr lang="es-ES" dirty="0"/>
          </a:p>
          <a:p>
            <a:pPr marL="342900" indent="-342900">
              <a:buFont typeface="+mj-lt"/>
              <a:buAutoNum type="alphaUcPeriod"/>
              <a:defRPr/>
            </a:pPr>
            <a:r>
              <a:rPr lang="es-ES" dirty="0"/>
              <a:t>nwso 	_ _ _ _ </a:t>
            </a:r>
          </a:p>
          <a:p>
            <a:pPr marL="342900" indent="-342900">
              <a:buFont typeface="+mj-lt"/>
              <a:buAutoNum type="alphaUcPeriod"/>
              <a:defRPr/>
            </a:pPr>
            <a:endParaRPr lang="es-ES" dirty="0"/>
          </a:p>
          <a:p>
            <a:pPr marL="342900" indent="-342900">
              <a:buFont typeface="+mj-lt"/>
              <a:buAutoNum type="alphaUcPeriod"/>
              <a:defRPr/>
            </a:pPr>
            <a:r>
              <a:rPr lang="es-ES" dirty="0"/>
              <a:t>sadocneonnti 	_ _ _ _ _ _ _ _ _ _ _ _ </a:t>
            </a:r>
          </a:p>
          <a:p>
            <a:pPr marL="342900" indent="-342900">
              <a:buFont typeface="+mj-lt"/>
              <a:buAutoNum type="alphaUcPeriod"/>
              <a:defRPr/>
            </a:pPr>
            <a:endParaRPr lang="es-ES" dirty="0"/>
          </a:p>
          <a:p>
            <a:pPr marL="342900" indent="-342900">
              <a:buFont typeface="+mj-lt"/>
              <a:buAutoNum type="alphaUcPeriod"/>
              <a:defRPr/>
            </a:pPr>
            <a:r>
              <a:rPr lang="es-ES" dirty="0"/>
              <a:t>aytrcsl	_ _ _ _ _ _ _  </a:t>
            </a:r>
          </a:p>
          <a:p>
            <a:pPr marL="342900" indent="-342900">
              <a:buFont typeface="+mj-lt"/>
              <a:buAutoNum type="alphaUcPeriod"/>
              <a:defRPr/>
            </a:pPr>
            <a:endParaRPr lang="es-ES" dirty="0"/>
          </a:p>
          <a:p>
            <a:pPr marL="342900" indent="-342900">
              <a:buFont typeface="+mj-lt"/>
              <a:buAutoNum type="alphaUcPeriod"/>
              <a:defRPr/>
            </a:pPr>
            <a:r>
              <a:rPr lang="es-ES" dirty="0"/>
              <a:t>sruct		_ _ _ _ _  </a:t>
            </a:r>
          </a:p>
          <a:p>
            <a:pPr marL="342900" indent="-342900">
              <a:buFont typeface="+mj-lt"/>
              <a:buAutoNum type="alphaUcPeriod"/>
              <a:defRPr/>
            </a:pPr>
            <a:endParaRPr lang="es-ES" dirty="0"/>
          </a:p>
          <a:p>
            <a:pPr marL="342900" indent="-342900">
              <a:buFont typeface="+mj-lt"/>
              <a:buAutoNum type="alphaUcPeriod"/>
              <a:defRPr/>
            </a:pPr>
            <a:r>
              <a:rPr lang="es-ES" dirty="0"/>
              <a:t>segotgloi	_ _ _ _ _ _ _ _ _  </a:t>
            </a:r>
          </a:p>
          <a:p>
            <a:pPr marL="342900" indent="-342900">
              <a:buFont typeface="+mj-lt"/>
              <a:buAutoNum type="alphaUcPeriod"/>
              <a:defRPr/>
            </a:pPr>
            <a:endParaRPr lang="es-ES" dirty="0"/>
          </a:p>
          <a:p>
            <a:pPr marL="342900" indent="-342900">
              <a:buFont typeface="+mj-lt"/>
              <a:buAutoNum type="alphaUcPeriod"/>
              <a:defRPr/>
            </a:pPr>
            <a:r>
              <a:rPr lang="es-ES" dirty="0"/>
              <a:t>reco		_ _ _ _  </a:t>
            </a:r>
          </a:p>
          <a:p>
            <a:pPr marL="342900" indent="-342900">
              <a:buFont typeface="+mj-lt"/>
              <a:buAutoNum type="alphaUcPeriod"/>
              <a:defRPr/>
            </a:pPr>
            <a:endParaRPr lang="es-ES" dirty="0"/>
          </a:p>
          <a:p>
            <a:pPr marL="342900" indent="-342900">
              <a:buFont typeface="+mj-lt"/>
              <a:buAutoNum type="alphaUcPeriod"/>
              <a:defRPr/>
            </a:pPr>
            <a:r>
              <a:rPr lang="es-ES" dirty="0"/>
              <a:t>eonzo	_ _ _ _ _  </a:t>
            </a:r>
          </a:p>
          <a:p>
            <a:pPr marL="342900" indent="-342900">
              <a:buFont typeface="+mj-lt"/>
              <a:buAutoNum type="alphaUcPeriod"/>
              <a:defRPr/>
            </a:pPr>
            <a:endParaRPr lang="es-ES" dirty="0"/>
          </a:p>
          <a:p>
            <a:pPr marL="342900" indent="-342900">
              <a:buFont typeface="+mj-lt"/>
              <a:buAutoNum type="alphaUcPeriod"/>
              <a:defRPr/>
            </a:pPr>
            <a:r>
              <a:rPr lang="es-ES" dirty="0"/>
              <a:t>yclce		_ _ _ _ _  </a:t>
            </a:r>
          </a:p>
          <a:p>
            <a:pPr marL="342900" indent="-342900">
              <a:buFont typeface="+mj-lt"/>
              <a:buAutoNum type="alphaUcPeriod"/>
              <a:defRPr/>
            </a:pPr>
            <a:endParaRPr lang="es-ES" dirty="0"/>
          </a:p>
          <a:p>
            <a:pPr marL="342900" indent="-342900">
              <a:buFont typeface="+mj-lt"/>
              <a:buAutoNum type="alphaUcPeriod"/>
              <a:defRPr/>
            </a:pPr>
            <a:r>
              <a:rPr lang="es-ES" dirty="0"/>
              <a:t>ntlaem	_ _ _ _ _ _ </a:t>
            </a:r>
          </a:p>
        </p:txBody>
      </p:sp>
      <p:sp>
        <p:nvSpPr>
          <p:cNvPr id="6" name="5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14313"/>
            <a:ext cx="9144000" cy="1016001"/>
          </a:xfrm>
          <a:prstGeom prst="rect">
            <a:avLst/>
          </a:prstGeom>
          <a:noFill/>
        </p:spPr>
        <p:txBody>
          <a:bodyPr>
            <a:spAutoFit/>
          </a:bodyPr>
          <a:lstStyle/>
          <a:p>
            <a:pPr algn="ctr">
              <a:defRPr/>
            </a:pPr>
            <a:r>
              <a:rPr lang="es-ES" sz="6000" b="1" dirty="0">
                <a:solidFill>
                  <a:schemeClr val="accent4">
                    <a:lumMod val="75000"/>
                  </a:schemeClr>
                </a:solidFill>
                <a:effectLst>
                  <a:outerShdw blurRad="38100" dist="38100" dir="2700000" algn="tl">
                    <a:srgbClr val="000000">
                      <a:alpha val="43137"/>
                    </a:srgbClr>
                  </a:outerShdw>
                </a:effectLst>
                <a:latin typeface="+mj-lt"/>
              </a:rPr>
              <a:t>EXERCISE 20</a:t>
            </a:r>
          </a:p>
        </p:txBody>
      </p:sp>
      <p:sp>
        <p:nvSpPr>
          <p:cNvPr id="50179" name="2 Rectángulo"/>
          <p:cNvSpPr>
            <a:spLocks noChangeArrowheads="1"/>
          </p:cNvSpPr>
          <p:nvPr/>
        </p:nvSpPr>
        <p:spPr bwMode="auto">
          <a:xfrm>
            <a:off x="0" y="630238"/>
            <a:ext cx="9144000" cy="369887"/>
          </a:xfrm>
          <a:prstGeom prst="rect">
            <a:avLst/>
          </a:prstGeom>
          <a:noFill/>
          <a:ln w="9525">
            <a:noFill/>
            <a:miter lim="800000"/>
            <a:headEnd/>
            <a:tailEnd/>
          </a:ln>
        </p:spPr>
        <p:txBody>
          <a:bodyPr>
            <a:spAutoFit/>
          </a:bodyPr>
          <a:lstStyle/>
          <a:p>
            <a:r>
              <a:rPr lang="es-ES"/>
              <a:t>Revise your vocabulary. Choose a word and fill the blanks below.</a:t>
            </a:r>
          </a:p>
        </p:txBody>
      </p:sp>
      <p:sp>
        <p:nvSpPr>
          <p:cNvPr id="5" name="4 Rectángulo"/>
          <p:cNvSpPr/>
          <p:nvPr/>
        </p:nvSpPr>
        <p:spPr>
          <a:xfrm>
            <a:off x="214313" y="955675"/>
            <a:ext cx="8715375" cy="830263"/>
          </a:xfrm>
          <a:prstGeom prst="rect">
            <a:avLst/>
          </a:prstGeom>
          <a:solidFill>
            <a:schemeClr val="accent4">
              <a:lumMod val="20000"/>
              <a:lumOff val="80000"/>
            </a:schemeClr>
          </a:solidFill>
          <a:ln w="38100">
            <a:solidFill>
              <a:schemeClr val="accent4">
                <a:lumMod val="75000"/>
              </a:schemeClr>
            </a:solidFill>
          </a:ln>
        </p:spPr>
        <p:txBody>
          <a:bodyPr>
            <a:spAutoFit/>
          </a:bodyPr>
          <a:lstStyle/>
          <a:p>
            <a:pPr algn="just">
              <a:defRPr/>
            </a:pPr>
            <a:r>
              <a:rPr lang="en-US" sz="1600" b="1" i="1" dirty="0">
                <a:solidFill>
                  <a:schemeClr val="accent4">
                    <a:lumMod val="75000"/>
                  </a:schemeClr>
                </a:solidFill>
                <a:latin typeface="+mn-lt"/>
              </a:rPr>
              <a:t>Without, Clouds, ozone, Fog, meteorological, rock, gases, frost, atmosphere, ultraviolet, greenhouse, atmosphere, condensation, freezing, minerals, cools, harmful, air, core, troposphere, hydrosphere, mantle, crust, on, hydrosphere, rise, liquid, dew, stratosphere</a:t>
            </a:r>
            <a:endParaRPr lang="es-ES" sz="1600" b="1" i="1" dirty="0">
              <a:solidFill>
                <a:schemeClr val="accent4">
                  <a:lumMod val="75000"/>
                </a:schemeClr>
              </a:solidFill>
              <a:latin typeface="+mn-lt"/>
            </a:endParaRPr>
          </a:p>
        </p:txBody>
      </p:sp>
      <p:sp>
        <p:nvSpPr>
          <p:cNvPr id="6" name="5 CuadroTexto"/>
          <p:cNvSpPr txBox="1"/>
          <p:nvPr/>
        </p:nvSpPr>
        <p:spPr>
          <a:xfrm>
            <a:off x="285750" y="1873250"/>
            <a:ext cx="8643938" cy="4770438"/>
          </a:xfrm>
          <a:prstGeom prst="rect">
            <a:avLst/>
          </a:prstGeom>
          <a:solidFill>
            <a:schemeClr val="accent4">
              <a:lumMod val="20000"/>
              <a:lumOff val="80000"/>
            </a:schemeClr>
          </a:solidFill>
          <a:ln>
            <a:solidFill>
              <a:schemeClr val="accent4">
                <a:lumMod val="75000"/>
              </a:schemeClr>
            </a:solidFill>
          </a:ln>
        </p:spPr>
        <p:txBody>
          <a:bodyPr>
            <a:spAutoFit/>
          </a:bodyPr>
          <a:lstStyle/>
          <a:p>
            <a:pPr marL="342900" indent="-342900" algn="just">
              <a:buFont typeface="+mj-lt"/>
              <a:buAutoNum type="alphaUcPeriod"/>
              <a:defRPr/>
            </a:pPr>
            <a:r>
              <a:rPr lang="en-GB" sz="1600" dirty="0">
                <a:solidFill>
                  <a:schemeClr val="accent4">
                    <a:lumMod val="75000"/>
                  </a:schemeClr>
                </a:solidFill>
                <a:latin typeface="+mn-lt"/>
              </a:rPr>
              <a:t>The earth consists of several layers. The three main layers are the ..............., the ............... and the ............... .</a:t>
            </a:r>
            <a:endParaRPr lang="es-ES_tradnl" sz="1600" dirty="0">
              <a:solidFill>
                <a:schemeClr val="accent4">
                  <a:lumMod val="75000"/>
                </a:schemeClr>
              </a:solidFill>
              <a:latin typeface="+mn-lt"/>
            </a:endParaRPr>
          </a:p>
          <a:p>
            <a:pPr marL="342900" indent="-342900" algn="just">
              <a:buFont typeface="+mj-lt"/>
              <a:buAutoNum type="alphaUcPeriod"/>
              <a:defRPr/>
            </a:pPr>
            <a:r>
              <a:rPr lang="en-GB" sz="1600" dirty="0">
                <a:solidFill>
                  <a:schemeClr val="accent4">
                    <a:lumMod val="75000"/>
                  </a:schemeClr>
                </a:solidFill>
                <a:latin typeface="+mn-lt"/>
              </a:rPr>
              <a:t>The earth is surrounded by the .......................... and the ........................... .</a:t>
            </a:r>
            <a:r>
              <a:rPr lang="en-US" sz="1600" dirty="0">
                <a:solidFill>
                  <a:schemeClr val="accent4">
                    <a:lumMod val="75000"/>
                  </a:schemeClr>
                </a:solidFill>
                <a:latin typeface="+mn-lt"/>
              </a:rPr>
              <a:t> </a:t>
            </a:r>
            <a:endParaRPr lang="es-ES_tradnl" sz="1600" dirty="0">
              <a:solidFill>
                <a:schemeClr val="accent4">
                  <a:lumMod val="75000"/>
                </a:schemeClr>
              </a:solidFill>
              <a:latin typeface="+mn-lt"/>
            </a:endParaRPr>
          </a:p>
          <a:p>
            <a:pPr marL="342900" indent="-342900" algn="just">
              <a:buFont typeface="+mj-lt"/>
              <a:buAutoNum type="alphaUcPeriod"/>
              <a:defRPr/>
            </a:pPr>
            <a:r>
              <a:rPr lang="en-US" sz="1600" dirty="0">
                <a:solidFill>
                  <a:schemeClr val="accent4">
                    <a:lumMod val="75000"/>
                  </a:schemeClr>
                </a:solidFill>
                <a:latin typeface="+mn-lt"/>
              </a:rPr>
              <a:t>The ………………………… is the ……………. which surrounds the Earth. </a:t>
            </a:r>
            <a:r>
              <a:rPr lang="en-GB" sz="1600" dirty="0">
                <a:solidFill>
                  <a:schemeClr val="accent4">
                    <a:lumMod val="75000"/>
                  </a:schemeClr>
                </a:solidFill>
                <a:latin typeface="+mn-lt"/>
              </a:rPr>
              <a:t>....................... this atmosphere life ........... earth is not possible.</a:t>
            </a:r>
            <a:endParaRPr lang="en-US" sz="1600" dirty="0">
              <a:solidFill>
                <a:schemeClr val="accent4">
                  <a:lumMod val="75000"/>
                </a:schemeClr>
              </a:solidFill>
              <a:latin typeface="+mn-lt"/>
            </a:endParaRPr>
          </a:p>
          <a:p>
            <a:pPr marL="342900" indent="-342900" algn="just">
              <a:buFont typeface="+mj-lt"/>
              <a:buAutoNum type="alphaUcPeriod"/>
              <a:defRPr/>
            </a:pPr>
            <a:r>
              <a:rPr lang="en-US" sz="1600" dirty="0">
                <a:solidFill>
                  <a:schemeClr val="accent4">
                    <a:lumMod val="75000"/>
                  </a:schemeClr>
                </a:solidFill>
                <a:latin typeface="+mn-lt"/>
              </a:rPr>
              <a:t> The ………………….. is where the best known ………………………………….. phenomena occur. Above this layer is the ……………………………, between 12 and 50 km high, within the stratosphere is the ozone layer, that absorbs the </a:t>
            </a:r>
            <a:r>
              <a:rPr lang="en-GB" sz="1600" dirty="0">
                <a:solidFill>
                  <a:schemeClr val="accent4">
                    <a:lumMod val="75000"/>
                  </a:schemeClr>
                </a:solidFill>
                <a:latin typeface="+mn-lt"/>
              </a:rPr>
              <a:t>Sun's </a:t>
            </a:r>
            <a:r>
              <a:rPr lang="en-US" sz="1600" dirty="0">
                <a:solidFill>
                  <a:schemeClr val="accent4">
                    <a:lumMod val="75000"/>
                  </a:schemeClr>
                </a:solidFill>
                <a:latin typeface="+mn-lt"/>
              </a:rPr>
              <a:t> …………………………………. ultraviolet rays. </a:t>
            </a:r>
            <a:endParaRPr lang="es-ES_tradnl" sz="1600" dirty="0">
              <a:solidFill>
                <a:schemeClr val="accent4">
                  <a:lumMod val="75000"/>
                </a:schemeClr>
              </a:solidFill>
              <a:latin typeface="+mn-lt"/>
            </a:endParaRPr>
          </a:p>
          <a:p>
            <a:pPr marL="342900" indent="-342900" algn="just">
              <a:buFont typeface="+mj-lt"/>
              <a:buAutoNum type="alphaUcPeriod"/>
              <a:defRPr/>
            </a:pPr>
            <a:r>
              <a:rPr lang="en-US" sz="1600" dirty="0">
                <a:solidFill>
                  <a:schemeClr val="accent4">
                    <a:lumMod val="75000"/>
                  </a:schemeClr>
                </a:solidFill>
                <a:latin typeface="+mn-lt"/>
              </a:rPr>
              <a:t>A …………. is an aggregate of …………………….. that is formed during geological processes.</a:t>
            </a:r>
            <a:endParaRPr lang="es-ES" sz="1600" dirty="0">
              <a:solidFill>
                <a:schemeClr val="accent4">
                  <a:lumMod val="75000"/>
                </a:schemeClr>
              </a:solidFill>
              <a:latin typeface="+mn-lt"/>
            </a:endParaRPr>
          </a:p>
          <a:p>
            <a:pPr marL="342900" indent="-342900" algn="just">
              <a:buFont typeface="+mj-lt"/>
              <a:buAutoNum type="alphaUcPeriod"/>
              <a:defRPr/>
            </a:pPr>
            <a:r>
              <a:rPr lang="en-US" sz="1600" dirty="0">
                <a:solidFill>
                  <a:schemeClr val="accent4">
                    <a:lumMod val="75000"/>
                  </a:schemeClr>
                </a:solidFill>
                <a:latin typeface="+mn-lt"/>
              </a:rPr>
              <a:t>The ……………………………….. is the …………………….. water component of the Earth. </a:t>
            </a:r>
          </a:p>
          <a:p>
            <a:pPr marL="342900" indent="-342900" algn="just">
              <a:buFont typeface="+mj-lt"/>
              <a:buAutoNum type="alphaUcPeriod"/>
              <a:defRPr/>
            </a:pPr>
            <a:r>
              <a:rPr lang="en-US" sz="1600" dirty="0">
                <a:solidFill>
                  <a:schemeClr val="accent4">
                    <a:lumMod val="75000"/>
                  </a:schemeClr>
                </a:solidFill>
                <a:latin typeface="+mn-lt"/>
              </a:rPr>
              <a:t>The …………………………. effect is the …………… in temperature that the Earth experiences because of the existence of certain ……………… in the atmosphere. </a:t>
            </a:r>
          </a:p>
          <a:p>
            <a:pPr marL="342900" indent="-342900" algn="just">
              <a:buFont typeface="+mj-lt"/>
              <a:buAutoNum type="alphaUcPeriod"/>
              <a:defRPr/>
            </a:pPr>
            <a:r>
              <a:rPr lang="en-US" sz="1600" dirty="0">
                <a:solidFill>
                  <a:schemeClr val="accent4">
                    <a:lumMod val="75000"/>
                  </a:schemeClr>
                </a:solidFill>
                <a:latin typeface="+mn-lt"/>
              </a:rPr>
              <a:t>If the amount of ………………… decreases in the stratosphere, more ………………………….. radiation from the Sun will come to Earth.</a:t>
            </a:r>
          </a:p>
          <a:p>
            <a:pPr marL="342900" indent="-342900" algn="just">
              <a:buFont typeface="+mj-lt"/>
              <a:buAutoNum type="alphaUcPeriod"/>
              <a:defRPr/>
            </a:pPr>
            <a:r>
              <a:rPr lang="en-US" sz="1600" dirty="0">
                <a:solidFill>
                  <a:schemeClr val="accent4">
                    <a:lumMod val="75000"/>
                  </a:schemeClr>
                </a:solidFill>
                <a:latin typeface="+mn-lt"/>
              </a:rPr>
              <a:t>…………………. are formed by ……………………………… of gaseous water in the atmosphere.</a:t>
            </a:r>
          </a:p>
          <a:p>
            <a:pPr marL="342900" indent="-342900" algn="just">
              <a:buFont typeface="+mj-lt"/>
              <a:buAutoNum type="alphaUcPeriod"/>
              <a:defRPr/>
            </a:pPr>
            <a:r>
              <a:rPr lang="en-US" sz="1600" dirty="0">
                <a:solidFill>
                  <a:schemeClr val="accent4">
                    <a:lumMod val="75000"/>
                  </a:schemeClr>
                </a:solidFill>
                <a:latin typeface="+mn-lt"/>
              </a:rPr>
              <a:t>……………...  are clouds at ground level.</a:t>
            </a:r>
            <a:r>
              <a:rPr lang="es-ES" sz="1600" dirty="0">
                <a:solidFill>
                  <a:schemeClr val="accent4">
                    <a:lumMod val="75000"/>
                  </a:schemeClr>
                </a:solidFill>
                <a:latin typeface="+mn-lt"/>
              </a:rPr>
              <a:t> </a:t>
            </a:r>
            <a:r>
              <a:rPr lang="en-US" sz="1600" dirty="0">
                <a:solidFill>
                  <a:schemeClr val="accent4">
                    <a:lumMod val="75000"/>
                  </a:schemeClr>
                </a:solidFill>
                <a:latin typeface="+mn-lt"/>
              </a:rPr>
              <a:t>When air ………….. during the night, the moisture is cooled and water droplets form on the grass and plants. This is ……………… .</a:t>
            </a:r>
            <a:endParaRPr lang="es-ES" sz="1600" dirty="0">
              <a:solidFill>
                <a:schemeClr val="accent4">
                  <a:lumMod val="75000"/>
                </a:schemeClr>
              </a:solidFill>
              <a:latin typeface="+mn-lt"/>
            </a:endParaRPr>
          </a:p>
          <a:p>
            <a:pPr marL="342900" indent="-342900" algn="just">
              <a:buFont typeface="+mj-lt"/>
              <a:buAutoNum type="alphaUcPeriod"/>
              <a:defRPr/>
            </a:pPr>
            <a:r>
              <a:rPr lang="es-ES" sz="1600" dirty="0">
                <a:solidFill>
                  <a:schemeClr val="accent4">
                    <a:lumMod val="75000"/>
                  </a:schemeClr>
                </a:solidFill>
                <a:latin typeface="+mn-lt"/>
                <a:cs typeface="Arial" pitchFamily="34" charset="0"/>
              </a:rPr>
              <a:t>When the temperature falls below ……………………… point, the moisture in the air freezes into ice crystals and they settle on grass and plants. This is …………………. .</a:t>
            </a:r>
            <a:endParaRPr lang="en-US" sz="1600" dirty="0">
              <a:solidFill>
                <a:schemeClr val="accent4">
                  <a:lumMod val="75000"/>
                </a:schemeClr>
              </a:solidFill>
              <a:latin typeface="+mn-lt"/>
            </a:endParaRPr>
          </a:p>
        </p:txBody>
      </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0"/>
            <a:ext cx="8229600" cy="1143000"/>
          </a:xfrm>
          <a:ln>
            <a:solidFill>
              <a:schemeClr val="bg1"/>
            </a:solidFill>
          </a:ln>
        </p:spPr>
        <p:txBody>
          <a:bodyPr>
            <a:normAutofit/>
          </a:bodyPr>
          <a:lstStyle/>
          <a:p>
            <a:pPr eaLnBrk="1" hangingPunct="1">
              <a:defRPr/>
            </a:pPr>
            <a:r>
              <a:rPr lang="es-ES" sz="6000" b="1" dirty="0" smtClean="0">
                <a:ln w="12700">
                  <a:solidFill>
                    <a:schemeClr val="bg1"/>
                  </a:solidFill>
                  <a:prstDash val="solid"/>
                </a:ln>
                <a:solidFill>
                  <a:schemeClr val="accent4">
                    <a:lumMod val="75000"/>
                  </a:schemeClr>
                </a:solidFill>
                <a:effectLst>
                  <a:outerShdw blurRad="38100" dist="38100" dir="2700000" algn="tl">
                    <a:srgbClr val="000000">
                      <a:alpha val="43137"/>
                    </a:srgbClr>
                  </a:outerShdw>
                </a:effectLst>
              </a:rPr>
              <a:t>GLOSSARY</a:t>
            </a:r>
            <a:endParaRPr lang="es-ES_tradnl" sz="6000" b="1" dirty="0" smtClean="0">
              <a:ln w="12700">
                <a:solidFill>
                  <a:schemeClr val="bg1"/>
                </a:solidFill>
                <a:prstDash val="solid"/>
              </a:ln>
              <a:solidFill>
                <a:schemeClr val="accent4">
                  <a:lumMod val="75000"/>
                </a:schemeClr>
              </a:solidFill>
              <a:effectLst>
                <a:outerShdw blurRad="38100" dist="38100" dir="2700000" algn="tl">
                  <a:srgbClr val="000000">
                    <a:alpha val="43137"/>
                  </a:srgbClr>
                </a:outerShdw>
              </a:effectLst>
            </a:endParaRPr>
          </a:p>
        </p:txBody>
      </p:sp>
      <p:sp>
        <p:nvSpPr>
          <p:cNvPr id="5" name="2 Marcador de contenido"/>
          <p:cNvSpPr>
            <a:spLocks noGrp="1"/>
          </p:cNvSpPr>
          <p:nvPr>
            <p:ph idx="1"/>
          </p:nvPr>
        </p:nvSpPr>
        <p:spPr>
          <a:xfrm>
            <a:off x="285720" y="812272"/>
            <a:ext cx="2880000" cy="5760000"/>
          </a:xfrm>
        </p:spPr>
        <p:txBody>
          <a:bodyPr rtlCol="0">
            <a:noAutofit/>
          </a:bodyPr>
          <a:lstStyle/>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Accretion</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Aquifer</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Atmosphere</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Cell</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Cloud</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Continental</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Core</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Crust</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Cycle</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Dew</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Disk</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Drop</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Droplet</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Dust</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Exosphere</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Fog</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Frost</a:t>
            </a:r>
          </a:p>
          <a:p>
            <a:pPr marL="342000" indent="-342000">
              <a:spcBef>
                <a:spcPts val="600"/>
              </a:spcBef>
              <a:buFont typeface="Wingdings" pitchFamily="2" charset="2"/>
              <a:buChar char="q"/>
              <a:defRPr/>
            </a:pPr>
            <a:r>
              <a:rPr lang="es-ES" sz="1600" b="1" dirty="0" smtClean="0">
                <a:solidFill>
                  <a:schemeClr val="accent4">
                    <a:lumMod val="75000"/>
                  </a:schemeClr>
                </a:solidFill>
                <a:cs typeface="Arial" pitchFamily="34" charset="0"/>
              </a:rPr>
              <a:t>Ground waters</a:t>
            </a:r>
          </a:p>
          <a:p>
            <a:pPr marL="342000" indent="-342000">
              <a:lnSpc>
                <a:spcPct val="120000"/>
              </a:lnSpc>
              <a:spcBef>
                <a:spcPts val="24"/>
              </a:spcBef>
              <a:buFont typeface="Arial" charset="0"/>
              <a:buNone/>
              <a:defRPr/>
            </a:pPr>
            <a:endParaRPr lang="es-ES" sz="1600" b="1" dirty="0" smtClean="0">
              <a:solidFill>
                <a:schemeClr val="accent4">
                  <a:lumMod val="75000"/>
                </a:schemeClr>
              </a:solidFill>
              <a:cs typeface="Arial" pitchFamily="34" charset="0"/>
            </a:endParaRPr>
          </a:p>
          <a:p>
            <a:pPr marL="342000" indent="-342000">
              <a:lnSpc>
                <a:spcPct val="120000"/>
              </a:lnSpc>
              <a:spcBef>
                <a:spcPts val="24"/>
              </a:spcBef>
              <a:buFont typeface="Arial" charset="0"/>
              <a:buNone/>
              <a:defRPr/>
            </a:pPr>
            <a:endParaRPr lang="es-ES" sz="1600" b="1" dirty="0" smtClean="0">
              <a:solidFill>
                <a:schemeClr val="accent4">
                  <a:lumMod val="75000"/>
                </a:schemeClr>
              </a:solidFill>
              <a:cs typeface="Arial" pitchFamily="34" charset="0"/>
            </a:endParaRPr>
          </a:p>
          <a:p>
            <a:pPr marL="342000" indent="-342000">
              <a:lnSpc>
                <a:spcPct val="120000"/>
              </a:lnSpc>
              <a:spcBef>
                <a:spcPts val="24"/>
              </a:spcBef>
              <a:buFont typeface="Arial" charset="0"/>
              <a:buNone/>
              <a:defRPr/>
            </a:pPr>
            <a:endParaRPr lang="es-ES" sz="1600" b="1" dirty="0" smtClean="0">
              <a:solidFill>
                <a:schemeClr val="accent4">
                  <a:lumMod val="75000"/>
                </a:schemeClr>
              </a:solidFill>
              <a:cs typeface="Arial" pitchFamily="34" charset="0"/>
            </a:endParaRPr>
          </a:p>
          <a:p>
            <a:pPr marL="342000" indent="-342000">
              <a:lnSpc>
                <a:spcPct val="120000"/>
              </a:lnSpc>
              <a:spcBef>
                <a:spcPts val="24"/>
              </a:spcBef>
              <a:buFont typeface="Wingdings" pitchFamily="2" charset="2"/>
              <a:buChar char="q"/>
              <a:defRPr/>
            </a:pPr>
            <a:endParaRPr lang="es-ES" sz="1600" b="1" dirty="0" smtClean="0">
              <a:solidFill>
                <a:schemeClr val="accent4">
                  <a:lumMod val="75000"/>
                </a:schemeClr>
              </a:solidFill>
              <a:cs typeface="Arial" pitchFamily="34" charset="0"/>
            </a:endParaRPr>
          </a:p>
          <a:p>
            <a:pPr marL="342000" indent="-342000">
              <a:lnSpc>
                <a:spcPct val="120000"/>
              </a:lnSpc>
              <a:spcBef>
                <a:spcPts val="24"/>
              </a:spcBef>
              <a:buFont typeface="Wingdings" pitchFamily="2" charset="2"/>
              <a:buChar char="q"/>
              <a:defRPr/>
            </a:pPr>
            <a:endParaRPr lang="es-ES" sz="1600" b="1" dirty="0" smtClean="0">
              <a:solidFill>
                <a:schemeClr val="accent4">
                  <a:lumMod val="75000"/>
                </a:schemeClr>
              </a:solidFill>
              <a:cs typeface="Arial" pitchFamily="34" charset="0"/>
            </a:endParaRPr>
          </a:p>
          <a:p>
            <a:pPr marL="342000" indent="-342000">
              <a:lnSpc>
                <a:spcPct val="120000"/>
              </a:lnSpc>
              <a:spcBef>
                <a:spcPts val="24"/>
              </a:spcBef>
              <a:buFont typeface="Arial" charset="0"/>
              <a:buNone/>
              <a:defRPr/>
            </a:pPr>
            <a:endParaRPr lang="es-ES" sz="1600" b="1" dirty="0" smtClean="0">
              <a:ln w="12700">
                <a:solidFill>
                  <a:schemeClr val="tx2">
                    <a:satMod val="155000"/>
                  </a:schemeClr>
                </a:solidFill>
                <a:prstDash val="solid"/>
              </a:ln>
              <a:solidFill>
                <a:schemeClr val="accent4">
                  <a:lumMod val="75000"/>
                </a:schemeClr>
              </a:solidFill>
              <a:cs typeface="Arial" pitchFamily="34" charset="0"/>
            </a:endParaRPr>
          </a:p>
          <a:p>
            <a:pPr marL="342000" indent="-342000">
              <a:lnSpc>
                <a:spcPct val="120000"/>
              </a:lnSpc>
              <a:spcBef>
                <a:spcPts val="24"/>
              </a:spcBef>
              <a:buFont typeface="Arial" charset="0"/>
              <a:buNone/>
              <a:defRPr/>
            </a:pPr>
            <a:endParaRPr lang="es-ES" sz="1600" b="1" dirty="0" smtClean="0">
              <a:ln w="12700">
                <a:solidFill>
                  <a:schemeClr val="tx2">
                    <a:satMod val="155000"/>
                  </a:schemeClr>
                </a:solidFill>
                <a:prstDash val="solid"/>
              </a:ln>
              <a:solidFill>
                <a:schemeClr val="accent4">
                  <a:lumMod val="75000"/>
                </a:schemeClr>
              </a:solidFill>
              <a:cs typeface="Arial" pitchFamily="34" charset="0"/>
            </a:endParaRPr>
          </a:p>
          <a:p>
            <a:pPr marL="342000" indent="-342000">
              <a:lnSpc>
                <a:spcPct val="120000"/>
              </a:lnSpc>
              <a:spcBef>
                <a:spcPts val="24"/>
              </a:spcBef>
              <a:buFont typeface="Arial" charset="0"/>
              <a:buNone/>
              <a:defRPr/>
            </a:pPr>
            <a:endParaRPr lang="es-ES" sz="1600" b="1" dirty="0" smtClean="0">
              <a:solidFill>
                <a:schemeClr val="accent4">
                  <a:lumMod val="75000"/>
                </a:schemeClr>
              </a:solidFill>
              <a:cs typeface="Arial" pitchFamily="34" charset="0"/>
            </a:endParaRPr>
          </a:p>
          <a:p>
            <a:pPr marL="342000" indent="-342000" eaLnBrk="1" fontAlgn="auto" hangingPunct="1">
              <a:lnSpc>
                <a:spcPct val="120000"/>
              </a:lnSpc>
              <a:spcBef>
                <a:spcPts val="24"/>
              </a:spcBef>
              <a:buFont typeface="Arial" charset="0"/>
              <a:buNone/>
              <a:defRPr/>
            </a:pPr>
            <a:endParaRPr lang="es-ES" sz="1600" b="1" dirty="0" smtClean="0">
              <a:solidFill>
                <a:schemeClr val="accent4">
                  <a:lumMod val="75000"/>
                </a:schemeClr>
              </a:solidFill>
              <a:cs typeface="Arial" pitchFamily="34" charset="0"/>
            </a:endParaRPr>
          </a:p>
          <a:p>
            <a:pPr marL="342000" indent="-342000" eaLnBrk="1" fontAlgn="auto" hangingPunct="1">
              <a:lnSpc>
                <a:spcPct val="120000"/>
              </a:lnSpc>
              <a:spcBef>
                <a:spcPts val="24"/>
              </a:spcBef>
              <a:buFont typeface="Wingdings" pitchFamily="2" charset="2"/>
              <a:buChar char="q"/>
              <a:defRPr/>
            </a:pPr>
            <a:endParaRPr lang="es-ES" sz="1600" b="1" dirty="0" smtClean="0">
              <a:solidFill>
                <a:schemeClr val="accent4">
                  <a:lumMod val="75000"/>
                </a:schemeClr>
              </a:solidFill>
              <a:cs typeface="Arial" pitchFamily="34" charset="0"/>
            </a:endParaRPr>
          </a:p>
          <a:p>
            <a:pPr marL="342000" indent="-342000" eaLnBrk="1" fontAlgn="auto" hangingPunct="1">
              <a:lnSpc>
                <a:spcPct val="120000"/>
              </a:lnSpc>
              <a:spcBef>
                <a:spcPts val="24"/>
              </a:spcBef>
              <a:buFont typeface="Wingdings" pitchFamily="2" charset="2"/>
              <a:buChar char="q"/>
              <a:defRPr/>
            </a:pPr>
            <a:endParaRPr lang="es-ES" sz="1600" b="1" dirty="0" smtClean="0">
              <a:solidFill>
                <a:schemeClr val="accent4">
                  <a:lumMod val="75000"/>
                </a:schemeClr>
              </a:solidFill>
              <a:cs typeface="Arial" pitchFamily="34" charset="0"/>
            </a:endParaRPr>
          </a:p>
          <a:p>
            <a:pPr marL="342000" indent="-342000" eaLnBrk="1" fontAlgn="auto" hangingPunct="1">
              <a:lnSpc>
                <a:spcPct val="120000"/>
              </a:lnSpc>
              <a:spcBef>
                <a:spcPts val="24"/>
              </a:spcBef>
              <a:buFont typeface="Wingdings" pitchFamily="2" charset="2"/>
              <a:buChar char="q"/>
              <a:defRPr/>
            </a:pPr>
            <a:endParaRPr lang="es-ES_tradnl" sz="1600" b="1" dirty="0" smtClean="0">
              <a:solidFill>
                <a:schemeClr val="accent4">
                  <a:lumMod val="75000"/>
                </a:schemeClr>
              </a:solidFill>
              <a:cs typeface="Arial" pitchFamily="34" charset="0"/>
            </a:endParaRPr>
          </a:p>
        </p:txBody>
      </p:sp>
      <p:sp>
        <p:nvSpPr>
          <p:cNvPr id="6" name="2 Marcador de contenido"/>
          <p:cNvSpPr txBox="1">
            <a:spLocks/>
          </p:cNvSpPr>
          <p:nvPr/>
        </p:nvSpPr>
        <p:spPr>
          <a:xfrm>
            <a:off x="3192463" y="785813"/>
            <a:ext cx="2879725" cy="5759450"/>
          </a:xfrm>
          <a:prstGeom prst="rect">
            <a:avLst/>
          </a:prstGeom>
          <a:noFill/>
        </p:spPr>
        <p:txBody>
          <a:bodyPr/>
          <a:lstStyle/>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Hail</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Hydrosphere</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Ice waters</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Igneous rock</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Inner</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Ionosphere</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Lake</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Layer</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Lithosphere</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Living beings</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Mantle</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Mesosphere</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Metamorphic rock</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Oceanic</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Outer</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Ozone</a:t>
            </a:r>
          </a:p>
          <a:p>
            <a:pPr marL="342000" indent="-3420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Polar icecaps</a:t>
            </a:r>
          </a:p>
          <a:p>
            <a:pPr marL="342000" indent="-342000">
              <a:spcBef>
                <a:spcPts val="600"/>
              </a:spcBef>
              <a:buFont typeface="Wingdings" pitchFamily="2" charset="2"/>
              <a:buChar char="q"/>
              <a:defRPr/>
            </a:pPr>
            <a:r>
              <a:rPr lang="en-US" sz="1600" b="1" dirty="0">
                <a:solidFill>
                  <a:schemeClr val="accent4">
                    <a:lumMod val="75000"/>
                  </a:schemeClr>
                </a:solidFill>
                <a:latin typeface="+mn-lt"/>
                <a:cs typeface="Arial" pitchFamily="34" charset="0"/>
              </a:rPr>
              <a:t>Pond</a:t>
            </a:r>
            <a:endParaRPr lang="es-ES" sz="1600" b="1" dirty="0">
              <a:solidFill>
                <a:schemeClr val="accent4">
                  <a:lumMod val="75000"/>
                </a:schemeClr>
              </a:solidFill>
              <a:latin typeface="+mn-lt"/>
              <a:cs typeface="Arial" pitchFamily="34" charset="0"/>
            </a:endParaRPr>
          </a:p>
          <a:p>
            <a:pPr marL="342000" indent="-342000">
              <a:spcBef>
                <a:spcPts val="600"/>
              </a:spcBef>
              <a:buFont typeface="Wingdings" pitchFamily="2" charset="2"/>
              <a:buChar char="q"/>
              <a:defRPr/>
            </a:pPr>
            <a:endParaRPr lang="es-ES" sz="1600" b="1" dirty="0">
              <a:solidFill>
                <a:schemeClr val="accent4">
                  <a:lumMod val="75000"/>
                </a:schemeClr>
              </a:solidFill>
              <a:latin typeface="+mn-lt"/>
              <a:cs typeface="Arial" pitchFamily="34" charset="0"/>
            </a:endParaRPr>
          </a:p>
          <a:p>
            <a:pPr marL="342000" indent="-342000">
              <a:spcBef>
                <a:spcPts val="600"/>
              </a:spcBef>
              <a:buFont typeface="Wingdings" pitchFamily="2" charset="2"/>
              <a:buChar char="q"/>
              <a:defRPr/>
            </a:pPr>
            <a:endParaRPr lang="es-ES" sz="1600" b="1" dirty="0">
              <a:solidFill>
                <a:schemeClr val="accent4">
                  <a:lumMod val="75000"/>
                </a:schemeClr>
              </a:solidFill>
              <a:latin typeface="+mn-lt"/>
              <a:cs typeface="Arial" pitchFamily="34" charset="0"/>
            </a:endParaRPr>
          </a:p>
          <a:p>
            <a:pPr marL="342000" indent="-342000" fontAlgn="auto">
              <a:lnSpc>
                <a:spcPct val="120000"/>
              </a:lnSpc>
              <a:spcBef>
                <a:spcPts val="24"/>
              </a:spcBef>
              <a:buFont typeface="Wingdings" pitchFamily="2" charset="2"/>
              <a:buChar char="q"/>
              <a:defRPr/>
            </a:pPr>
            <a:endParaRPr lang="es-ES" sz="1600" b="1" dirty="0">
              <a:solidFill>
                <a:schemeClr val="accent4">
                  <a:lumMod val="75000"/>
                </a:schemeClr>
              </a:solidFill>
              <a:latin typeface="+mn-lt"/>
              <a:cs typeface="Arial" pitchFamily="34" charset="0"/>
            </a:endParaRPr>
          </a:p>
          <a:p>
            <a:pPr marL="342000" indent="-342000" fontAlgn="auto">
              <a:lnSpc>
                <a:spcPct val="120000"/>
              </a:lnSpc>
              <a:spcBef>
                <a:spcPts val="24"/>
              </a:spcBef>
              <a:defRPr/>
            </a:pPr>
            <a:endParaRPr lang="es-ES" sz="1600" b="1" dirty="0">
              <a:solidFill>
                <a:schemeClr val="accent4">
                  <a:lumMod val="75000"/>
                </a:schemeClr>
              </a:solidFill>
              <a:latin typeface="+mn-lt"/>
              <a:cs typeface="Arial" pitchFamily="34" charset="0"/>
            </a:endParaRPr>
          </a:p>
        </p:txBody>
      </p:sp>
      <p:sp>
        <p:nvSpPr>
          <p:cNvPr id="7" name="6 Marcador de pie de página"/>
          <p:cNvSpPr>
            <a:spLocks noGrp="1"/>
          </p:cNvSpPr>
          <p:nvPr>
            <p:ph type="ftr" sz="quarter" idx="11"/>
          </p:nvPr>
        </p:nvSpPr>
        <p:spPr/>
        <p:txBody>
          <a:bodyPr/>
          <a:lstStyle/>
          <a:p>
            <a:pPr>
              <a:defRPr/>
            </a:pPr>
            <a:r>
              <a:rPr lang="es-ES" dirty="0"/>
              <a:t>Susana Morales Bernal</a:t>
            </a:r>
          </a:p>
        </p:txBody>
      </p:sp>
      <p:sp>
        <p:nvSpPr>
          <p:cNvPr id="8" name="2 Marcador de contenido"/>
          <p:cNvSpPr txBox="1">
            <a:spLocks/>
          </p:cNvSpPr>
          <p:nvPr/>
        </p:nvSpPr>
        <p:spPr>
          <a:xfrm>
            <a:off x="6143625" y="741363"/>
            <a:ext cx="2879725" cy="5759450"/>
          </a:xfrm>
          <a:prstGeom prst="rect">
            <a:avLst/>
          </a:prstGeom>
          <a:noFill/>
        </p:spPr>
        <p:txBody>
          <a:bodyPr/>
          <a:lstStyle/>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Seabed</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Sedimentary rock</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Seismology</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Shallow</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Shelf</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Shore</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Snowflakes</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Stratosphere</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Stream</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Structure</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Thermosphere</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To attack</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To cover</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To evolve</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To find out</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To settle</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To surround</a:t>
            </a:r>
          </a:p>
          <a:p>
            <a:pPr marL="342900" indent="-342900">
              <a:spcBef>
                <a:spcPts val="600"/>
              </a:spcBef>
              <a:buFont typeface="Wingdings" pitchFamily="2" charset="2"/>
              <a:buChar char="q"/>
              <a:defRPr/>
            </a:pPr>
            <a:r>
              <a:rPr lang="es-ES" sz="1600" b="1" dirty="0">
                <a:solidFill>
                  <a:schemeClr val="accent4">
                    <a:lumMod val="75000"/>
                  </a:schemeClr>
                </a:solidFill>
                <a:latin typeface="+mn-lt"/>
                <a:cs typeface="Arial" pitchFamily="34" charset="0"/>
              </a:rPr>
              <a:t>Troposphere</a:t>
            </a:r>
          </a:p>
          <a:p>
            <a:pPr marL="342000" indent="-342000">
              <a:lnSpc>
                <a:spcPct val="120000"/>
              </a:lnSpc>
              <a:spcBef>
                <a:spcPts val="24"/>
              </a:spcBef>
              <a:buFont typeface="Wingdings" pitchFamily="2" charset="2"/>
              <a:buChar char="q"/>
              <a:defRPr/>
            </a:pPr>
            <a:endParaRPr lang="es-ES" sz="1600" b="1" dirty="0">
              <a:solidFill>
                <a:schemeClr val="accent4">
                  <a:lumMod val="75000"/>
                </a:schemeClr>
              </a:solidFill>
              <a:latin typeface="+mn-lt"/>
              <a:cs typeface="Arial" pitchFamily="34" charset="0"/>
            </a:endParaRPr>
          </a:p>
          <a:p>
            <a:pPr marL="342000" indent="-342000" fontAlgn="auto">
              <a:lnSpc>
                <a:spcPct val="120000"/>
              </a:lnSpc>
              <a:spcBef>
                <a:spcPts val="24"/>
              </a:spcBef>
              <a:buFont typeface="Wingdings" pitchFamily="2" charset="2"/>
              <a:buChar char="q"/>
              <a:defRPr/>
            </a:pPr>
            <a:endParaRPr lang="es-ES" sz="1600" b="1" dirty="0">
              <a:solidFill>
                <a:schemeClr val="accent4">
                  <a:lumMod val="75000"/>
                </a:schemeClr>
              </a:solidFill>
              <a:latin typeface="+mn-lt"/>
              <a:cs typeface="Arial" pitchFamily="34" charset="0"/>
            </a:endParaRPr>
          </a:p>
          <a:p>
            <a:pPr marL="342000" indent="-342000" fontAlgn="auto">
              <a:lnSpc>
                <a:spcPct val="120000"/>
              </a:lnSpc>
              <a:spcBef>
                <a:spcPts val="24"/>
              </a:spcBef>
              <a:defRPr/>
            </a:pPr>
            <a:endParaRPr lang="es-ES" sz="1600" b="1" dirty="0">
              <a:solidFill>
                <a:schemeClr val="accent4">
                  <a:lumMod val="75000"/>
                </a:schemeClr>
              </a:solidFill>
              <a:latin typeface="+mn-l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CuadroTexto"/>
          <p:cNvSpPr txBox="1">
            <a:spLocks noChangeArrowheads="1"/>
          </p:cNvSpPr>
          <p:nvPr/>
        </p:nvSpPr>
        <p:spPr bwMode="auto">
          <a:xfrm>
            <a:off x="1428750" y="142875"/>
            <a:ext cx="6286500" cy="584200"/>
          </a:xfrm>
          <a:prstGeom prst="rect">
            <a:avLst/>
          </a:prstGeom>
          <a:noFill/>
          <a:ln w="9525">
            <a:noFill/>
            <a:miter lim="800000"/>
            <a:headEnd/>
            <a:tailEnd/>
          </a:ln>
        </p:spPr>
        <p:txBody>
          <a:bodyPr>
            <a:spAutoFit/>
          </a:bodyPr>
          <a:lstStyle/>
          <a:p>
            <a:pPr algn="ctr"/>
            <a:r>
              <a:rPr lang="es-ES" sz="3200"/>
              <a:t>THE EARTH </a:t>
            </a:r>
          </a:p>
        </p:txBody>
      </p:sp>
      <p:graphicFrame>
        <p:nvGraphicFramePr>
          <p:cNvPr id="5" name="4 Tabla"/>
          <p:cNvGraphicFramePr>
            <a:graphicFrameLocks noGrp="1"/>
          </p:cNvGraphicFramePr>
          <p:nvPr/>
        </p:nvGraphicFramePr>
        <p:xfrm>
          <a:off x="500063" y="2635250"/>
          <a:ext cx="8143932" cy="3794760"/>
        </p:xfrm>
        <a:graphic>
          <a:graphicData uri="http://schemas.openxmlformats.org/drawingml/2006/table">
            <a:tbl>
              <a:tblPr firstRow="1" bandRow="1">
                <a:tableStyleId>{5C22544A-7EE6-4342-B048-85BDC9FD1C3A}</a:tableStyleId>
              </a:tblPr>
              <a:tblGrid>
                <a:gridCol w="4357718"/>
                <a:gridCol w="1643074"/>
                <a:gridCol w="2143140"/>
              </a:tblGrid>
              <a:tr h="463550">
                <a:tc>
                  <a:txBody>
                    <a:bodyPr/>
                    <a:lstStyle/>
                    <a:p>
                      <a:pPr algn="ctr"/>
                      <a:r>
                        <a:rPr lang="es-ES" sz="2800" dirty="0" smtClean="0">
                          <a:solidFill>
                            <a:schemeClr val="tx1"/>
                          </a:solidFill>
                          <a:latin typeface="Arial" pitchFamily="34" charset="0"/>
                          <a:cs typeface="Arial" pitchFamily="34" charset="0"/>
                        </a:rPr>
                        <a:t>LAYER</a:t>
                      </a:r>
                      <a:endParaRPr lang="es-ES" sz="2800" dirty="0">
                        <a:solidFill>
                          <a:schemeClr val="tx1"/>
                        </a:solidFill>
                        <a:latin typeface="Arial" pitchFamily="34" charset="0"/>
                        <a:cs typeface="Arial" pitchFamily="34" charset="0"/>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s-ES" sz="2300" dirty="0" smtClean="0">
                          <a:solidFill>
                            <a:schemeClr val="tx1"/>
                          </a:solidFill>
                        </a:rPr>
                        <a:t>THICKNESS</a:t>
                      </a:r>
                      <a:endParaRPr lang="es-ES" sz="2300" dirty="0">
                        <a:solidFill>
                          <a:schemeClr val="tx1"/>
                        </a:solidFill>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s-ES" sz="2300" dirty="0" smtClean="0">
                          <a:solidFill>
                            <a:schemeClr val="tx1"/>
                          </a:solidFill>
                        </a:rPr>
                        <a:t>COMPOSITION</a:t>
                      </a:r>
                      <a:endParaRPr lang="es-ES" sz="2300" dirty="0">
                        <a:solidFill>
                          <a:schemeClr val="tx1"/>
                        </a:solidFill>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63550">
                <a:tc>
                  <a:txBody>
                    <a:bodyPr/>
                    <a:lstStyle/>
                    <a:p>
                      <a:pPr algn="l"/>
                      <a:r>
                        <a:rPr lang="es-ES" sz="2800" dirty="0" smtClean="0">
                          <a:latin typeface="Arial" pitchFamily="34" charset="0"/>
                          <a:cs typeface="Arial" pitchFamily="34" charset="0"/>
                        </a:rPr>
                        <a:t>CONTINENTAL  CRUST</a:t>
                      </a:r>
                      <a:endParaRPr lang="es-ES" sz="2800" dirty="0">
                        <a:latin typeface="Arial" pitchFamily="34" charset="0"/>
                        <a:cs typeface="Arial" pitchFamily="34" charset="0"/>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s-ES" sz="2300" dirty="0" smtClean="0"/>
                        <a:t>25-70 km</a:t>
                      </a:r>
                      <a:endParaRPr lang="es-ES" sz="2300" dirty="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endParaRPr lang="es-ES" sz="2300" dirty="0" smtClean="0"/>
                    </a:p>
                    <a:p>
                      <a:pPr algn="ctr"/>
                      <a:r>
                        <a:rPr lang="es-ES" sz="2300" dirty="0" smtClean="0"/>
                        <a:t>Silicon</a:t>
                      </a:r>
                      <a:r>
                        <a:rPr lang="es-ES" sz="2300" baseline="0" dirty="0" smtClean="0"/>
                        <a:t> rocks</a:t>
                      </a:r>
                      <a:endParaRPr lang="es-ES" sz="2300" dirty="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3550">
                <a:tc>
                  <a:txBody>
                    <a:bodyPr/>
                    <a:lstStyle/>
                    <a:p>
                      <a:pPr algn="l"/>
                      <a:r>
                        <a:rPr lang="es-ES" sz="2800" dirty="0" smtClean="0">
                          <a:latin typeface="Arial" pitchFamily="34" charset="0"/>
                          <a:cs typeface="Arial" pitchFamily="34" charset="0"/>
                        </a:rPr>
                        <a:t>OCEANIC</a:t>
                      </a:r>
                      <a:r>
                        <a:rPr lang="es-ES" sz="2800" baseline="0" dirty="0" smtClean="0">
                          <a:latin typeface="Arial" pitchFamily="34" charset="0"/>
                          <a:cs typeface="Arial" pitchFamily="34" charset="0"/>
                        </a:rPr>
                        <a:t> CRUST</a:t>
                      </a:r>
                      <a:endParaRPr lang="es-ES" sz="2800" dirty="0">
                        <a:latin typeface="Arial" pitchFamily="34" charset="0"/>
                        <a:cs typeface="Arial" pitchFamily="34" charset="0"/>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300" dirty="0" smtClean="0"/>
                        <a:t>6-18</a:t>
                      </a:r>
                      <a:r>
                        <a:rPr lang="es-ES" sz="2300" baseline="0" dirty="0" smtClean="0"/>
                        <a:t> km</a:t>
                      </a:r>
                      <a:endParaRPr lang="es-ES" sz="2300" dirty="0" smtClean="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300" dirty="0" smtClean="0"/>
                    </a:p>
                  </a:txBody>
                  <a:tcPr marL="114300" marR="114300" marT="57150" marB="57150"/>
                </a:tc>
              </a:tr>
              <a:tr h="463550">
                <a:tc>
                  <a:txBody>
                    <a:bodyPr/>
                    <a:lstStyle/>
                    <a:p>
                      <a:pPr algn="l"/>
                      <a:r>
                        <a:rPr lang="es-ES" sz="2800" dirty="0" smtClean="0">
                          <a:latin typeface="Arial" pitchFamily="34" charset="0"/>
                          <a:cs typeface="Arial" pitchFamily="34" charset="0"/>
                        </a:rPr>
                        <a:t>MANTLE</a:t>
                      </a:r>
                      <a:endParaRPr lang="es-ES" sz="2800" dirty="0">
                        <a:latin typeface="Arial" pitchFamily="34" charset="0"/>
                        <a:cs typeface="Arial" pitchFamily="34" charset="0"/>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s-ES" sz="2300" dirty="0" smtClean="0"/>
                        <a:t>2900 km</a:t>
                      </a:r>
                      <a:endParaRPr lang="es-ES" sz="2300" dirty="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300" dirty="0" smtClean="0"/>
                        <a:t>Silicon</a:t>
                      </a:r>
                      <a:r>
                        <a:rPr lang="es-ES" sz="2300" baseline="0" dirty="0" smtClean="0"/>
                        <a:t> rocks</a:t>
                      </a:r>
                      <a:endParaRPr lang="es-ES" sz="2300" dirty="0" smtClean="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3550">
                <a:tc>
                  <a:txBody>
                    <a:bodyPr/>
                    <a:lstStyle/>
                    <a:p>
                      <a:pPr algn="l"/>
                      <a:r>
                        <a:rPr lang="es-ES" sz="2800" dirty="0" smtClean="0">
                          <a:latin typeface="Arial" pitchFamily="34" charset="0"/>
                          <a:cs typeface="Arial" pitchFamily="34" charset="0"/>
                        </a:rPr>
                        <a:t>OUTER CORE</a:t>
                      </a:r>
                      <a:endParaRPr lang="es-ES" sz="2800" dirty="0">
                        <a:latin typeface="Arial" pitchFamily="34" charset="0"/>
                        <a:cs typeface="Arial" pitchFamily="34" charset="0"/>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s-ES" sz="2300" dirty="0" smtClean="0"/>
                        <a:t>2200 km </a:t>
                      </a:r>
                      <a:endParaRPr lang="es-ES" sz="2300" dirty="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S" sz="2300" dirty="0" smtClean="0"/>
                        <a:t>Iron</a:t>
                      </a:r>
                      <a:r>
                        <a:rPr lang="es-ES" sz="2300" baseline="0" dirty="0" smtClean="0"/>
                        <a:t> and nickel molten</a:t>
                      </a:r>
                      <a:endParaRPr lang="es-ES" sz="2300" dirty="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3550">
                <a:tc>
                  <a:txBody>
                    <a:bodyPr/>
                    <a:lstStyle/>
                    <a:p>
                      <a:pPr algn="l"/>
                      <a:r>
                        <a:rPr lang="es-ES" sz="2800" dirty="0" smtClean="0">
                          <a:latin typeface="Arial" pitchFamily="34" charset="0"/>
                          <a:cs typeface="Arial" pitchFamily="34" charset="0"/>
                        </a:rPr>
                        <a:t>INNER CORE</a:t>
                      </a:r>
                      <a:endParaRPr lang="es-ES" sz="2800" dirty="0">
                        <a:latin typeface="Arial" pitchFamily="34" charset="0"/>
                        <a:cs typeface="Arial" pitchFamily="34" charset="0"/>
                      </a:endParaRPr>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s-ES" sz="2300" dirty="0" smtClean="0"/>
                        <a:t>1250 km</a:t>
                      </a:r>
                      <a:endParaRPr lang="es-ES" sz="2300" dirty="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S" sz="2300" dirty="0" smtClean="0"/>
                        <a:t>Iron and nickel solid</a:t>
                      </a:r>
                      <a:endParaRPr lang="es-ES" sz="2300" dirty="0"/>
                    </a:p>
                  </a:txBody>
                  <a:tcPr marL="114300" marR="11430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5 Rectángulo"/>
          <p:cNvSpPr/>
          <p:nvPr/>
        </p:nvSpPr>
        <p:spPr>
          <a:xfrm>
            <a:off x="428625" y="1071563"/>
            <a:ext cx="8286750" cy="1016000"/>
          </a:xfrm>
          <a:prstGeom prst="rect">
            <a:avLst/>
          </a:prstGeom>
          <a:solidFill>
            <a:schemeClr val="accent4">
              <a:lumMod val="20000"/>
              <a:lumOff val="80000"/>
            </a:schemeClr>
          </a:solidFill>
          <a:ln>
            <a:solidFill>
              <a:schemeClr val="tx1"/>
            </a:solidFill>
          </a:ln>
        </p:spPr>
        <p:txBody>
          <a:bodyPr>
            <a:spAutoFit/>
          </a:bodyPr>
          <a:lstStyle/>
          <a:p>
            <a:pPr algn="just">
              <a:defRPr/>
            </a:pPr>
            <a:r>
              <a:rPr lang="en-US" sz="2000" dirty="0"/>
              <a:t>Denser materials like iron (Fe) sank into the core of the Earth, while lighter </a:t>
            </a:r>
            <a:r>
              <a:rPr lang="en-US" sz="2000" b="1" dirty="0"/>
              <a:t>silicates</a:t>
            </a:r>
            <a:r>
              <a:rPr lang="en-US" sz="2000" dirty="0"/>
              <a:t> (silicon (Si) compounds), other oxygen (O) compounds and water rose near the surface. </a:t>
            </a:r>
            <a:endParaRPr lang="es-ES" sz="2000" dirty="0"/>
          </a:p>
        </p:txBody>
      </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CuadroTexto"/>
          <p:cNvSpPr txBox="1">
            <a:spLocks noChangeArrowheads="1"/>
          </p:cNvSpPr>
          <p:nvPr/>
        </p:nvSpPr>
        <p:spPr bwMode="auto">
          <a:xfrm>
            <a:off x="1428750" y="142875"/>
            <a:ext cx="6286500" cy="584200"/>
          </a:xfrm>
          <a:prstGeom prst="rect">
            <a:avLst/>
          </a:prstGeom>
          <a:noFill/>
          <a:ln w="9525">
            <a:noFill/>
            <a:miter lim="800000"/>
            <a:headEnd/>
            <a:tailEnd/>
          </a:ln>
        </p:spPr>
        <p:txBody>
          <a:bodyPr>
            <a:spAutoFit/>
          </a:bodyPr>
          <a:lstStyle/>
          <a:p>
            <a:pPr algn="ctr"/>
            <a:r>
              <a:rPr lang="es-ES" sz="3200"/>
              <a:t>THE CRUST </a:t>
            </a:r>
          </a:p>
        </p:txBody>
      </p:sp>
      <p:sp>
        <p:nvSpPr>
          <p:cNvPr id="7171" name="9 Rectángulo"/>
          <p:cNvSpPr>
            <a:spLocks noChangeArrowheads="1"/>
          </p:cNvSpPr>
          <p:nvPr/>
        </p:nvSpPr>
        <p:spPr bwMode="auto">
          <a:xfrm>
            <a:off x="0" y="642938"/>
            <a:ext cx="9144000" cy="1938337"/>
          </a:xfrm>
          <a:prstGeom prst="rect">
            <a:avLst/>
          </a:prstGeom>
          <a:noFill/>
          <a:ln w="3175">
            <a:noFill/>
            <a:miter lim="800000"/>
            <a:headEnd/>
            <a:tailEnd/>
          </a:ln>
        </p:spPr>
        <p:txBody>
          <a:bodyPr>
            <a:spAutoFit/>
          </a:bodyPr>
          <a:lstStyle/>
          <a:p>
            <a:pPr algn="just"/>
            <a:r>
              <a:rPr lang="en-GB" sz="2400"/>
              <a:t>The crust lays above the mantle and is the earth's hard outer shell, the surface we are living on. In relation with the other layers the crust is much thinner. It floats upon the softer, denser mantle. The crust is made up of solid material but this material is not everywhere the same. </a:t>
            </a:r>
            <a:endParaRPr lang="es-ES" sz="2400"/>
          </a:p>
        </p:txBody>
      </p:sp>
      <p:pic>
        <p:nvPicPr>
          <p:cNvPr id="7172" name="Picture 2" descr="http://www.ngdir.ir/SiteLinks/Kids/Image/erathquake%20-en/glossary/crust-mm.jpg"/>
          <p:cNvPicPr>
            <a:picLocks noChangeAspect="1" noChangeArrowheads="1"/>
          </p:cNvPicPr>
          <p:nvPr/>
        </p:nvPicPr>
        <p:blipFill>
          <a:blip r:embed="rId3" cstate="print"/>
          <a:srcRect/>
          <a:stretch>
            <a:fillRect/>
          </a:stretch>
        </p:blipFill>
        <p:spPr bwMode="auto">
          <a:xfrm>
            <a:off x="300038" y="3429000"/>
            <a:ext cx="3486150" cy="2676525"/>
          </a:xfrm>
          <a:prstGeom prst="rect">
            <a:avLst/>
          </a:prstGeom>
          <a:noFill/>
          <a:ln w="9525">
            <a:noFill/>
            <a:miter lim="800000"/>
            <a:headEnd/>
            <a:tailEnd/>
          </a:ln>
        </p:spPr>
      </p:pic>
      <p:sp>
        <p:nvSpPr>
          <p:cNvPr id="5" name="4 Rectángulo"/>
          <p:cNvSpPr/>
          <p:nvPr/>
        </p:nvSpPr>
        <p:spPr>
          <a:xfrm>
            <a:off x="4143375" y="3217863"/>
            <a:ext cx="4857750" cy="3417887"/>
          </a:xfrm>
          <a:prstGeom prst="rect">
            <a:avLst/>
          </a:prstGeom>
          <a:solidFill>
            <a:schemeClr val="accent1">
              <a:lumMod val="60000"/>
              <a:lumOff val="40000"/>
            </a:schemeClr>
          </a:solidFill>
          <a:ln w="3175">
            <a:noFill/>
          </a:ln>
        </p:spPr>
        <p:txBody>
          <a:bodyPr>
            <a:spAutoFit/>
          </a:bodyPr>
          <a:lstStyle/>
          <a:p>
            <a:pPr algn="just">
              <a:defRPr/>
            </a:pPr>
            <a:r>
              <a:rPr lang="en-GB" dirty="0"/>
              <a:t>The </a:t>
            </a:r>
            <a:r>
              <a:rPr lang="en-GB" b="1" dirty="0"/>
              <a:t>Oceanic Crust </a:t>
            </a:r>
            <a:r>
              <a:rPr lang="en-US" dirty="0"/>
              <a:t>is the part that surfaces in the ocean basins with the exception of the continental shelf.</a:t>
            </a:r>
            <a:r>
              <a:rPr lang="es-ES" dirty="0"/>
              <a:t> </a:t>
            </a:r>
            <a:r>
              <a:rPr lang="en-US" dirty="0"/>
              <a:t>It</a:t>
            </a:r>
            <a:r>
              <a:rPr lang="en-GB" dirty="0"/>
              <a:t> is about </a:t>
            </a:r>
            <a:r>
              <a:rPr lang="en-GB" b="1" dirty="0"/>
              <a:t>6-18 km th</a:t>
            </a:r>
            <a:r>
              <a:rPr lang="en-GB" dirty="0"/>
              <a:t>ick and consists of </a:t>
            </a:r>
            <a:r>
              <a:rPr lang="en-GB" b="1" dirty="0"/>
              <a:t>heavy rocks</a:t>
            </a:r>
            <a:r>
              <a:rPr lang="en-GB" dirty="0"/>
              <a:t>, like </a:t>
            </a:r>
            <a:r>
              <a:rPr lang="en-GB" b="1" dirty="0"/>
              <a:t>basalt</a:t>
            </a:r>
            <a:r>
              <a:rPr lang="en-GB" dirty="0"/>
              <a:t> and </a:t>
            </a:r>
            <a:r>
              <a:rPr lang="en-GB" b="1" dirty="0"/>
              <a:t>gabbro</a:t>
            </a:r>
            <a:r>
              <a:rPr lang="en-GB" dirty="0"/>
              <a:t>. </a:t>
            </a:r>
          </a:p>
          <a:p>
            <a:pPr algn="just">
              <a:defRPr/>
            </a:pPr>
            <a:endParaRPr lang="en-GB" dirty="0"/>
          </a:p>
          <a:p>
            <a:pPr algn="just">
              <a:defRPr/>
            </a:pPr>
            <a:r>
              <a:rPr lang="en-GB" dirty="0"/>
              <a:t>The </a:t>
            </a:r>
            <a:r>
              <a:rPr lang="en-GB" b="1" dirty="0"/>
              <a:t>Continental crust</a:t>
            </a:r>
            <a:r>
              <a:rPr lang="en-GB" dirty="0"/>
              <a:t> is thicker than the Oceanic crust, about </a:t>
            </a:r>
            <a:r>
              <a:rPr lang="en-GB" b="1" dirty="0"/>
              <a:t>25-70 km thick</a:t>
            </a:r>
            <a:r>
              <a:rPr lang="en-US" dirty="0"/>
              <a:t> which form the continents and the areas of shallow seabed close to their shores, known as continental shelves</a:t>
            </a:r>
            <a:r>
              <a:rPr lang="en-GB" dirty="0"/>
              <a:t>. It is mainly made up of </a:t>
            </a:r>
            <a:r>
              <a:rPr lang="en-GB" b="1" dirty="0"/>
              <a:t>light material</a:t>
            </a:r>
            <a:r>
              <a:rPr lang="en-GB" dirty="0"/>
              <a:t>, like </a:t>
            </a:r>
            <a:r>
              <a:rPr lang="en-GB" b="1" dirty="0"/>
              <a:t>granite</a:t>
            </a:r>
            <a:r>
              <a:rPr lang="en-GB" dirty="0"/>
              <a:t> and </a:t>
            </a:r>
            <a:r>
              <a:rPr lang="en-GB" b="1" dirty="0"/>
              <a:t>limestone</a:t>
            </a:r>
            <a:r>
              <a:rPr lang="en-GB" dirty="0"/>
              <a:t>.</a:t>
            </a:r>
            <a:endParaRPr lang="es-ES" dirty="0"/>
          </a:p>
        </p:txBody>
      </p:sp>
      <p:sp>
        <p:nvSpPr>
          <p:cNvPr id="7174" name="8 Rectángulo"/>
          <p:cNvSpPr>
            <a:spLocks noChangeArrowheads="1"/>
          </p:cNvSpPr>
          <p:nvPr/>
        </p:nvSpPr>
        <p:spPr bwMode="auto">
          <a:xfrm>
            <a:off x="0" y="2538413"/>
            <a:ext cx="9144000" cy="461962"/>
          </a:xfrm>
          <a:prstGeom prst="rect">
            <a:avLst/>
          </a:prstGeom>
          <a:noFill/>
          <a:ln w="9525">
            <a:noFill/>
            <a:miter lim="800000"/>
            <a:headEnd/>
            <a:tailEnd/>
          </a:ln>
        </p:spPr>
        <p:txBody>
          <a:bodyPr>
            <a:spAutoFit/>
          </a:bodyPr>
          <a:lstStyle/>
          <a:p>
            <a:r>
              <a:rPr lang="en-GB" sz="2400"/>
              <a:t>There is an </a:t>
            </a:r>
            <a:r>
              <a:rPr lang="en-GB" sz="2400" b="1"/>
              <a:t>Oceanic crust </a:t>
            </a:r>
            <a:r>
              <a:rPr lang="en-GB" sz="2400"/>
              <a:t>and a </a:t>
            </a:r>
            <a:r>
              <a:rPr lang="en-GB" sz="2400" b="1"/>
              <a:t>Continental crust</a:t>
            </a:r>
            <a:r>
              <a:rPr lang="en-GB" sz="2400"/>
              <a:t>. </a:t>
            </a:r>
            <a:endParaRPr lang="es-ES" sz="2400"/>
          </a:p>
        </p:txBody>
      </p:sp>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0" y="142875"/>
            <a:ext cx="9144000" cy="584200"/>
          </a:xfrm>
          <a:prstGeom prst="rect">
            <a:avLst/>
          </a:prstGeom>
          <a:noFill/>
          <a:ln w="9525">
            <a:noFill/>
            <a:miter lim="800000"/>
            <a:headEnd/>
            <a:tailEnd/>
          </a:ln>
        </p:spPr>
        <p:txBody>
          <a:bodyPr>
            <a:spAutoFit/>
          </a:bodyPr>
          <a:lstStyle/>
          <a:p>
            <a:pPr algn="ctr"/>
            <a:r>
              <a:rPr lang="es-ES" sz="3200"/>
              <a:t>THE COMPOSITION OF THE CRUST </a:t>
            </a:r>
          </a:p>
        </p:txBody>
      </p:sp>
      <p:sp>
        <p:nvSpPr>
          <p:cNvPr id="7" name="6 Rectángulo"/>
          <p:cNvSpPr/>
          <p:nvPr/>
        </p:nvSpPr>
        <p:spPr>
          <a:xfrm>
            <a:off x="0" y="847066"/>
            <a:ext cx="9144000" cy="1938992"/>
          </a:xfrm>
          <a:prstGeom prst="rect">
            <a:avLst/>
          </a:prstGeom>
          <a:solidFill>
            <a:schemeClr val="accent4">
              <a:lumMod val="20000"/>
              <a:lumOff val="80000"/>
            </a:schemeClr>
          </a:solidFill>
        </p:spPr>
        <p:txBody>
          <a:bodyPr>
            <a:spAutoFit/>
          </a:bodyPr>
          <a:lstStyle/>
          <a:p>
            <a:pPr algn="just">
              <a:defRPr/>
            </a:pPr>
            <a:r>
              <a:rPr lang="en-US" sz="2000" dirty="0"/>
              <a:t>Most of the substances which form the crust are compounds. The more abundant compounds in the Earth's crust are: </a:t>
            </a:r>
          </a:p>
          <a:p>
            <a:pPr algn="just">
              <a:defRPr/>
            </a:pPr>
            <a:endParaRPr lang="es-ES" sz="2000" dirty="0">
              <a:latin typeface="Calibri" pitchFamily="34" charset="0"/>
              <a:ea typeface="Times New Roman" pitchFamily="18" charset="0"/>
              <a:cs typeface="Times New Roman" pitchFamily="18" charset="0"/>
            </a:endParaRPr>
          </a:p>
          <a:p>
            <a:pPr lvl="6" algn="just">
              <a:buFont typeface="Wingdings" pitchFamily="2" charset="2"/>
              <a:buChar char="Ø"/>
              <a:defRPr/>
            </a:pPr>
            <a:r>
              <a:rPr lang="es-ES" sz="2000" dirty="0">
                <a:latin typeface="Calibri" pitchFamily="34" charset="0"/>
                <a:ea typeface="Times New Roman" pitchFamily="18" charset="0"/>
                <a:cs typeface="Times New Roman" pitchFamily="18" charset="0"/>
              </a:rPr>
              <a:t>    SiO</a:t>
            </a:r>
            <a:r>
              <a:rPr lang="es-ES" sz="2000" baseline="-30000" dirty="0">
                <a:latin typeface="Calibri" pitchFamily="34" charset="0"/>
                <a:ea typeface="Times New Roman" pitchFamily="18" charset="0"/>
                <a:cs typeface="Times New Roman" pitchFamily="18" charset="0"/>
              </a:rPr>
              <a:t>2  </a:t>
            </a:r>
            <a:r>
              <a:rPr lang="es-ES" sz="2000" dirty="0">
                <a:latin typeface="Calibri" pitchFamily="34" charset="0"/>
                <a:ea typeface="Times New Roman" pitchFamily="18" charset="0"/>
                <a:cs typeface="Times New Roman" pitchFamily="18" charset="0"/>
              </a:rPr>
              <a:t>   (Silicon dioxide)		55,2 %</a:t>
            </a:r>
            <a:endParaRPr lang="es-ES" sz="2000" dirty="0">
              <a:latin typeface="Arial" pitchFamily="34" charset="0"/>
              <a:cs typeface="Arial" pitchFamily="34" charset="0"/>
            </a:endParaRPr>
          </a:p>
          <a:p>
            <a:pPr lvl="6" algn="just" eaLnBrk="0" hangingPunct="0">
              <a:buFont typeface="Wingdings" pitchFamily="2" charset="2"/>
              <a:buChar char="Ø"/>
              <a:defRPr/>
            </a:pPr>
            <a:r>
              <a:rPr lang="es-ES" sz="2000" dirty="0">
                <a:latin typeface="Calibri" pitchFamily="34" charset="0"/>
                <a:ea typeface="Times New Roman" pitchFamily="18" charset="0"/>
                <a:cs typeface="Times New Roman" pitchFamily="18" charset="0"/>
              </a:rPr>
              <a:t>    Al</a:t>
            </a:r>
            <a:r>
              <a:rPr lang="es-ES" sz="2000" baseline="-30000" dirty="0">
                <a:latin typeface="Calibri" pitchFamily="34" charset="0"/>
                <a:ea typeface="Times New Roman" pitchFamily="18" charset="0"/>
                <a:cs typeface="Times New Roman" pitchFamily="18" charset="0"/>
              </a:rPr>
              <a:t>2</a:t>
            </a:r>
            <a:r>
              <a:rPr lang="es-ES" sz="2000" dirty="0">
                <a:latin typeface="Calibri" pitchFamily="34" charset="0"/>
                <a:ea typeface="Times New Roman" pitchFamily="18" charset="0"/>
                <a:cs typeface="Times New Roman" pitchFamily="18" charset="0"/>
              </a:rPr>
              <a:t>O</a:t>
            </a:r>
            <a:r>
              <a:rPr lang="es-ES" sz="2000" baseline="-30000" dirty="0">
                <a:latin typeface="Calibri" pitchFamily="34" charset="0"/>
                <a:ea typeface="Times New Roman" pitchFamily="18" charset="0"/>
                <a:cs typeface="Times New Roman" pitchFamily="18" charset="0"/>
              </a:rPr>
              <a:t>3    </a:t>
            </a:r>
            <a:r>
              <a:rPr lang="es-ES" sz="2000" dirty="0">
                <a:latin typeface="Calibri" pitchFamily="34" charset="0"/>
                <a:ea typeface="Times New Roman" pitchFamily="18" charset="0"/>
                <a:cs typeface="Times New Roman" pitchFamily="18" charset="0"/>
              </a:rPr>
              <a:t> (Aluminium trioxide)	15,3 %</a:t>
            </a:r>
            <a:endParaRPr lang="es-ES" sz="2000" baseline="-30000" dirty="0">
              <a:latin typeface="Arial" pitchFamily="34" charset="0"/>
              <a:ea typeface="Times New Roman" pitchFamily="18" charset="0"/>
              <a:cs typeface="Arial" pitchFamily="34" charset="0"/>
            </a:endParaRPr>
          </a:p>
          <a:p>
            <a:pPr lvl="6" algn="just" eaLnBrk="0" hangingPunct="0">
              <a:buFont typeface="Wingdings" pitchFamily="2" charset="2"/>
              <a:buChar char="Ø"/>
              <a:defRPr/>
            </a:pPr>
            <a:r>
              <a:rPr lang="es-ES" sz="2000" dirty="0">
                <a:latin typeface="Calibri" pitchFamily="34" charset="0"/>
                <a:ea typeface="Times New Roman" pitchFamily="18" charset="0"/>
                <a:cs typeface="Times New Roman" pitchFamily="18" charset="0"/>
              </a:rPr>
              <a:t>    FeO	   (Iron monoxide)		8,6 %	</a:t>
            </a:r>
            <a:endParaRPr lang="es-ES" sz="2000" dirty="0">
              <a:latin typeface="Arial" pitchFamily="34" charset="0"/>
              <a:cs typeface="Arial" pitchFamily="34" charset="0"/>
            </a:endParaRPr>
          </a:p>
        </p:txBody>
      </p:sp>
      <p:sp>
        <p:nvSpPr>
          <p:cNvPr id="10" name="9 Rectángulo"/>
          <p:cNvSpPr/>
          <p:nvPr/>
        </p:nvSpPr>
        <p:spPr>
          <a:xfrm>
            <a:off x="0" y="2928934"/>
            <a:ext cx="9144000" cy="3170099"/>
          </a:xfrm>
          <a:prstGeom prst="rect">
            <a:avLst/>
          </a:prstGeom>
          <a:solidFill>
            <a:schemeClr val="accent4">
              <a:lumMod val="40000"/>
              <a:lumOff val="60000"/>
            </a:schemeClr>
          </a:solidFill>
        </p:spPr>
        <p:txBody>
          <a:bodyPr>
            <a:spAutoFit/>
          </a:bodyPr>
          <a:lstStyle/>
          <a:p>
            <a:pPr>
              <a:defRPr/>
            </a:pPr>
            <a:r>
              <a:rPr lang="en-US" sz="2000" dirty="0"/>
              <a:t>The following eight elements form the 98.5 % of the Earth's crust: </a:t>
            </a:r>
          </a:p>
          <a:p>
            <a:pPr>
              <a:defRPr/>
            </a:pPr>
            <a:endParaRPr lang="en-US" sz="2000" dirty="0"/>
          </a:p>
          <a:p>
            <a:pPr lvl="6">
              <a:buFont typeface="Wingdings" pitchFamily="2" charset="2"/>
              <a:buChar char="Ø"/>
              <a:defRPr/>
            </a:pPr>
            <a:r>
              <a:rPr lang="en-US" sz="2000" dirty="0"/>
              <a:t>    O	(Oxygen)		46,6 %</a:t>
            </a:r>
          </a:p>
          <a:p>
            <a:pPr lvl="6">
              <a:buFont typeface="Wingdings" pitchFamily="2" charset="2"/>
              <a:buChar char="Ø"/>
              <a:defRPr/>
            </a:pPr>
            <a:r>
              <a:rPr lang="en-US" sz="2000" dirty="0"/>
              <a:t>    Si	(Silicon)  		27,7 %</a:t>
            </a:r>
          </a:p>
          <a:p>
            <a:pPr lvl="6">
              <a:buFont typeface="Wingdings" pitchFamily="2" charset="2"/>
              <a:buChar char="Ø"/>
              <a:defRPr/>
            </a:pPr>
            <a:r>
              <a:rPr lang="en-US" sz="2000" dirty="0"/>
              <a:t>    Al   	(Aluminium) 		8,1 %</a:t>
            </a:r>
          </a:p>
          <a:p>
            <a:pPr lvl="6">
              <a:buFont typeface="Wingdings" pitchFamily="2" charset="2"/>
              <a:buChar char="Ø"/>
              <a:defRPr/>
            </a:pPr>
            <a:r>
              <a:rPr lang="en-US" sz="2000" dirty="0"/>
              <a:t>    Fe   (Iron) 			5 %</a:t>
            </a:r>
          </a:p>
          <a:p>
            <a:pPr lvl="6">
              <a:buFont typeface="Wingdings" pitchFamily="2" charset="2"/>
              <a:buChar char="Ø"/>
              <a:defRPr/>
            </a:pPr>
            <a:r>
              <a:rPr lang="en-US" sz="2000" dirty="0"/>
              <a:t>    Ca   (Calcium) 		3,6 %</a:t>
            </a:r>
          </a:p>
          <a:p>
            <a:pPr lvl="6">
              <a:buFont typeface="Wingdings" pitchFamily="2" charset="2"/>
              <a:buChar char="Ø"/>
              <a:defRPr/>
            </a:pPr>
            <a:r>
              <a:rPr lang="en-US" sz="2000" dirty="0"/>
              <a:t>    Na   (Sodium) 		2,8 %</a:t>
            </a:r>
          </a:p>
          <a:p>
            <a:pPr lvl="6">
              <a:buFont typeface="Wingdings" pitchFamily="2" charset="2"/>
              <a:buChar char="Ø"/>
              <a:defRPr/>
            </a:pPr>
            <a:r>
              <a:rPr lang="en-US" sz="2000" dirty="0"/>
              <a:t>    K     (Potassium) 		2,6 %</a:t>
            </a:r>
          </a:p>
          <a:p>
            <a:pPr lvl="6">
              <a:buFont typeface="Wingdings" pitchFamily="2" charset="2"/>
              <a:buChar char="Ø"/>
              <a:defRPr/>
            </a:pPr>
            <a:r>
              <a:rPr lang="en-US" sz="2000" dirty="0"/>
              <a:t>    Mg   (Magnesium) 		2,1 %</a:t>
            </a:r>
            <a:endParaRPr lang="es-ES" sz="2000" dirty="0"/>
          </a:p>
        </p:txBody>
      </p:sp>
      <p:sp>
        <p:nvSpPr>
          <p:cNvPr id="11" name="10 Rectángulo"/>
          <p:cNvSpPr/>
          <p:nvPr/>
        </p:nvSpPr>
        <p:spPr>
          <a:xfrm>
            <a:off x="0" y="6315075"/>
            <a:ext cx="9144000" cy="400050"/>
          </a:xfrm>
          <a:prstGeom prst="rect">
            <a:avLst/>
          </a:prstGeom>
          <a:solidFill>
            <a:schemeClr val="accent4">
              <a:lumMod val="60000"/>
              <a:lumOff val="40000"/>
            </a:schemeClr>
          </a:solidFill>
        </p:spPr>
        <p:txBody>
          <a:bodyPr>
            <a:spAutoFit/>
          </a:bodyPr>
          <a:lstStyle/>
          <a:p>
            <a:pPr algn="just">
              <a:defRPr/>
            </a:pPr>
            <a:r>
              <a:rPr lang="en-US" sz="2000" dirty="0"/>
              <a:t>The oxygen and silicon form three-quarters of the crust.</a:t>
            </a:r>
            <a:endParaRPr lang="es-ES" sz="2000" dirty="0"/>
          </a:p>
        </p:txBody>
      </p:sp>
      <p:sp>
        <p:nvSpPr>
          <p:cNvPr id="8198" name="11 Rectángulo"/>
          <p:cNvSpPr>
            <a:spLocks noChangeArrowheads="1"/>
          </p:cNvSpPr>
          <p:nvPr/>
        </p:nvSpPr>
        <p:spPr bwMode="auto">
          <a:xfrm>
            <a:off x="306388" y="1668463"/>
            <a:ext cx="1979612" cy="923925"/>
          </a:xfrm>
          <a:prstGeom prst="rect">
            <a:avLst/>
          </a:prstGeom>
          <a:noFill/>
          <a:ln w="9525">
            <a:noFill/>
            <a:miter lim="800000"/>
            <a:headEnd/>
            <a:tailEnd/>
          </a:ln>
        </p:spPr>
        <p:txBody>
          <a:bodyPr>
            <a:spAutoFit/>
          </a:bodyPr>
          <a:lstStyle/>
          <a:p>
            <a:pPr algn="just"/>
            <a:r>
              <a:rPr lang="en-US" b="1"/>
              <a:t>Composition of Earth's crust in weight per cent</a:t>
            </a:r>
            <a:endParaRPr lang="es-ES"/>
          </a:p>
        </p:txBody>
      </p:sp>
      <p:sp>
        <p:nvSpPr>
          <p:cNvPr id="8199" name="12 Rectángulo"/>
          <p:cNvSpPr>
            <a:spLocks noChangeArrowheads="1"/>
          </p:cNvSpPr>
          <p:nvPr/>
        </p:nvSpPr>
        <p:spPr bwMode="auto">
          <a:xfrm rot="-2120896">
            <a:off x="9525" y="4289425"/>
            <a:ext cx="2930525" cy="646113"/>
          </a:xfrm>
          <a:prstGeom prst="rect">
            <a:avLst/>
          </a:prstGeom>
          <a:noFill/>
          <a:ln w="9525">
            <a:noFill/>
            <a:miter lim="800000"/>
            <a:headEnd/>
            <a:tailEnd/>
          </a:ln>
        </p:spPr>
        <p:txBody>
          <a:bodyPr>
            <a:spAutoFit/>
          </a:bodyPr>
          <a:lstStyle/>
          <a:p>
            <a:pPr algn="just"/>
            <a:r>
              <a:rPr lang="en-US" b="1"/>
              <a:t>Composition of Earth's crust in weight per cent</a:t>
            </a:r>
            <a:endParaRPr lang="es-ES"/>
          </a:p>
        </p:txBody>
      </p:sp>
      <p:sp>
        <p:nvSpPr>
          <p:cNvPr id="8" name="7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CuadroTexto"/>
          <p:cNvSpPr txBox="1">
            <a:spLocks noChangeArrowheads="1"/>
          </p:cNvSpPr>
          <p:nvPr/>
        </p:nvSpPr>
        <p:spPr bwMode="auto">
          <a:xfrm>
            <a:off x="1428750" y="142875"/>
            <a:ext cx="6286500" cy="584200"/>
          </a:xfrm>
          <a:prstGeom prst="rect">
            <a:avLst/>
          </a:prstGeom>
          <a:noFill/>
          <a:ln w="9525">
            <a:noFill/>
            <a:miter lim="800000"/>
            <a:headEnd/>
            <a:tailEnd/>
          </a:ln>
        </p:spPr>
        <p:txBody>
          <a:bodyPr>
            <a:spAutoFit/>
          </a:bodyPr>
          <a:lstStyle/>
          <a:p>
            <a:pPr algn="ctr"/>
            <a:r>
              <a:rPr lang="es-ES" sz="3200"/>
              <a:t>THE MANTLE</a:t>
            </a:r>
          </a:p>
        </p:txBody>
      </p:sp>
      <p:sp>
        <p:nvSpPr>
          <p:cNvPr id="9219" name="8 Rectángulo"/>
          <p:cNvSpPr>
            <a:spLocks noChangeArrowheads="1"/>
          </p:cNvSpPr>
          <p:nvPr/>
        </p:nvSpPr>
        <p:spPr bwMode="auto">
          <a:xfrm>
            <a:off x="357188" y="714375"/>
            <a:ext cx="8429625" cy="2678113"/>
          </a:xfrm>
          <a:prstGeom prst="rect">
            <a:avLst/>
          </a:prstGeom>
          <a:noFill/>
          <a:ln w="9525">
            <a:noFill/>
            <a:miter lim="800000"/>
            <a:headEnd/>
            <a:tailEnd/>
          </a:ln>
        </p:spPr>
        <p:txBody>
          <a:bodyPr>
            <a:spAutoFit/>
          </a:bodyPr>
          <a:lstStyle/>
          <a:p>
            <a:pPr algn="just"/>
            <a:r>
              <a:rPr lang="en-GB" sz="2400" dirty="0"/>
              <a:t>The layer above the core is the mantle. It begins about 10 km below the oceanic crust and about 30 km below the continental crust.</a:t>
            </a:r>
          </a:p>
          <a:p>
            <a:pPr algn="just"/>
            <a:endParaRPr lang="en-GB" sz="2400" dirty="0"/>
          </a:p>
          <a:p>
            <a:pPr algn="just"/>
            <a:r>
              <a:rPr lang="en-GB" sz="2400" dirty="0"/>
              <a:t>The mantle is divided into two layers, the inner mantle and the outer mantle. It is about 2900 km thick and makes up nearly 80 per cent of the Earth's total volume.</a:t>
            </a:r>
            <a:endParaRPr lang="es-ES" sz="2400" dirty="0"/>
          </a:p>
        </p:txBody>
      </p:sp>
      <p:sp>
        <p:nvSpPr>
          <p:cNvPr id="9220" name="5 Rectángulo"/>
          <p:cNvSpPr>
            <a:spLocks noChangeArrowheads="1"/>
          </p:cNvSpPr>
          <p:nvPr/>
        </p:nvSpPr>
        <p:spPr bwMode="auto">
          <a:xfrm>
            <a:off x="428625" y="3643313"/>
            <a:ext cx="3357563" cy="1938337"/>
          </a:xfrm>
          <a:prstGeom prst="rect">
            <a:avLst/>
          </a:prstGeom>
          <a:noFill/>
          <a:ln w="9525">
            <a:noFill/>
            <a:miter lim="800000"/>
            <a:headEnd/>
            <a:tailEnd/>
          </a:ln>
        </p:spPr>
        <p:txBody>
          <a:bodyPr>
            <a:spAutoFit/>
          </a:bodyPr>
          <a:lstStyle/>
          <a:p>
            <a:pPr algn="just"/>
            <a:r>
              <a:rPr lang="en-US" sz="2400"/>
              <a:t>The lithosphere is the crust and the upper part of the mantle. The lithosphere is about 8 to 50 km deep.  </a:t>
            </a:r>
            <a:endParaRPr lang="es-ES" sz="2400"/>
          </a:p>
        </p:txBody>
      </p:sp>
      <p:pic>
        <p:nvPicPr>
          <p:cNvPr id="9221" name="Picture 6" descr="http://csc.gallaudet.edu/soarhigh/lithosphere.jpg"/>
          <p:cNvPicPr>
            <a:picLocks noChangeAspect="1" noChangeArrowheads="1"/>
          </p:cNvPicPr>
          <p:nvPr/>
        </p:nvPicPr>
        <p:blipFill>
          <a:blip r:embed="rId3" cstate="print"/>
          <a:srcRect/>
          <a:stretch>
            <a:fillRect/>
          </a:stretch>
        </p:blipFill>
        <p:spPr bwMode="auto">
          <a:xfrm>
            <a:off x="4357688" y="3429000"/>
            <a:ext cx="4457700" cy="3143250"/>
          </a:xfrm>
          <a:prstGeom prst="rect">
            <a:avLst/>
          </a:prstGeom>
          <a:noFill/>
          <a:ln w="9525">
            <a:noFill/>
            <a:miter lim="800000"/>
            <a:headEnd/>
            <a:tailEnd/>
          </a:ln>
        </p:spPr>
      </p:pic>
      <p:sp>
        <p:nvSpPr>
          <p:cNvPr id="7" name="6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3643314"/>
            <a:ext cx="9144000" cy="3170099"/>
          </a:xfrm>
          <a:prstGeom prst="rect">
            <a:avLst/>
          </a:prstGeom>
          <a:solidFill>
            <a:schemeClr val="accent1">
              <a:lumMod val="40000"/>
              <a:lumOff val="60000"/>
            </a:schemeClr>
          </a:solidFill>
        </p:spPr>
        <p:txBody>
          <a:bodyPr>
            <a:spAutoFit/>
          </a:bodyPr>
          <a:lstStyle/>
          <a:p>
            <a:pPr>
              <a:defRPr/>
            </a:pPr>
            <a:r>
              <a:rPr lang="en-US" sz="2000" dirty="0"/>
              <a:t>The most abundant elements in the Earth's mantle are: </a:t>
            </a:r>
          </a:p>
          <a:p>
            <a:pPr>
              <a:defRPr/>
            </a:pPr>
            <a:endParaRPr lang="en-US" sz="2000" dirty="0"/>
          </a:p>
          <a:p>
            <a:pPr lvl="6">
              <a:buFont typeface="Wingdings" pitchFamily="2" charset="2"/>
              <a:buChar char="Ø"/>
              <a:defRPr/>
            </a:pPr>
            <a:r>
              <a:rPr lang="en-US" sz="2000" dirty="0"/>
              <a:t>    O	(Oxygen)		44,8 %</a:t>
            </a:r>
          </a:p>
          <a:p>
            <a:pPr lvl="6">
              <a:buFont typeface="Wingdings" pitchFamily="2" charset="2"/>
              <a:buChar char="Ø"/>
              <a:defRPr/>
            </a:pPr>
            <a:r>
              <a:rPr lang="en-US" sz="2000" dirty="0"/>
              <a:t>    Mg	(Magnesium) 		22,8 %</a:t>
            </a:r>
          </a:p>
          <a:p>
            <a:pPr lvl="6">
              <a:buFont typeface="Wingdings" pitchFamily="2" charset="2"/>
              <a:buChar char="Ø"/>
              <a:defRPr/>
            </a:pPr>
            <a:r>
              <a:rPr lang="en-US" sz="2000" dirty="0"/>
              <a:t>    Si	(Silicon)		21,5 %  </a:t>
            </a:r>
          </a:p>
          <a:p>
            <a:pPr lvl="6">
              <a:buFont typeface="Wingdings" pitchFamily="2" charset="2"/>
              <a:buChar char="Ø"/>
              <a:defRPr/>
            </a:pPr>
            <a:r>
              <a:rPr lang="en-US" sz="2000" dirty="0"/>
              <a:t>    Fe	(Iron) 			5,8 %</a:t>
            </a:r>
          </a:p>
          <a:p>
            <a:pPr lvl="6">
              <a:buFont typeface="Wingdings" pitchFamily="2" charset="2"/>
              <a:buChar char="Ø"/>
              <a:defRPr/>
            </a:pPr>
            <a:r>
              <a:rPr lang="en-US" sz="2000" dirty="0"/>
              <a:t>    Ca	(Calcium) 		2,3 %</a:t>
            </a:r>
          </a:p>
          <a:p>
            <a:pPr lvl="6">
              <a:buFont typeface="Wingdings" pitchFamily="2" charset="2"/>
              <a:buChar char="Ø"/>
              <a:defRPr/>
            </a:pPr>
            <a:r>
              <a:rPr lang="en-US" sz="2000" dirty="0"/>
              <a:t>    Al	(Aluminium) 		2,2 %		</a:t>
            </a:r>
          </a:p>
          <a:p>
            <a:pPr lvl="6">
              <a:buFont typeface="Wingdings" pitchFamily="2" charset="2"/>
              <a:buChar char="Ø"/>
              <a:defRPr/>
            </a:pPr>
            <a:r>
              <a:rPr lang="en-US" sz="2000" dirty="0"/>
              <a:t>    Na	(Sodium) 		0,3 %</a:t>
            </a:r>
          </a:p>
          <a:p>
            <a:pPr lvl="6">
              <a:buFont typeface="Wingdings" pitchFamily="2" charset="2"/>
              <a:buChar char="Ø"/>
              <a:defRPr/>
            </a:pPr>
            <a:r>
              <a:rPr lang="en-US" sz="2000" dirty="0"/>
              <a:t>    K	(Potassium) 		0,03 %</a:t>
            </a:r>
          </a:p>
        </p:txBody>
      </p:sp>
      <p:sp>
        <p:nvSpPr>
          <p:cNvPr id="6" name="5 Rectángulo"/>
          <p:cNvSpPr/>
          <p:nvPr/>
        </p:nvSpPr>
        <p:spPr>
          <a:xfrm>
            <a:off x="0" y="709554"/>
            <a:ext cx="9144000" cy="2862322"/>
          </a:xfrm>
          <a:prstGeom prst="rect">
            <a:avLst/>
          </a:prstGeom>
          <a:solidFill>
            <a:schemeClr val="accent1">
              <a:lumMod val="20000"/>
              <a:lumOff val="80000"/>
            </a:schemeClr>
          </a:solidFill>
        </p:spPr>
        <p:txBody>
          <a:bodyPr>
            <a:spAutoFit/>
          </a:bodyPr>
          <a:lstStyle/>
          <a:p>
            <a:pPr algn="just">
              <a:defRPr/>
            </a:pPr>
            <a:r>
              <a:rPr lang="en-US" sz="2000" dirty="0"/>
              <a:t>The most abundant compounds in the Earth's mantle are: </a:t>
            </a:r>
          </a:p>
          <a:p>
            <a:pPr algn="just">
              <a:defRPr/>
            </a:pPr>
            <a:endParaRPr lang="es-ES" sz="2000" dirty="0">
              <a:latin typeface="Calibri" pitchFamily="34" charset="0"/>
              <a:ea typeface="Times New Roman" pitchFamily="18" charset="0"/>
              <a:cs typeface="Times New Roman" pitchFamily="18" charset="0"/>
            </a:endParaRPr>
          </a:p>
          <a:p>
            <a:pPr lvl="6" algn="just">
              <a:buFont typeface="Wingdings" pitchFamily="2" charset="2"/>
              <a:buChar char="Ø"/>
              <a:defRPr/>
            </a:pPr>
            <a:r>
              <a:rPr lang="es-ES" sz="2000" dirty="0">
                <a:latin typeface="Calibri" pitchFamily="34" charset="0"/>
                <a:ea typeface="Times New Roman" pitchFamily="18" charset="0"/>
                <a:cs typeface="Times New Roman" pitchFamily="18" charset="0"/>
              </a:rPr>
              <a:t>    SiO</a:t>
            </a:r>
            <a:r>
              <a:rPr lang="es-ES" sz="2000" baseline="-30000" dirty="0">
                <a:latin typeface="Calibri" pitchFamily="34" charset="0"/>
                <a:ea typeface="Times New Roman" pitchFamily="18" charset="0"/>
                <a:cs typeface="Times New Roman" pitchFamily="18" charset="0"/>
              </a:rPr>
              <a:t>2      </a:t>
            </a:r>
            <a:r>
              <a:rPr lang="es-ES" sz="2000" dirty="0">
                <a:latin typeface="Calibri" pitchFamily="34" charset="0"/>
                <a:ea typeface="Times New Roman" pitchFamily="18" charset="0"/>
                <a:cs typeface="Times New Roman" pitchFamily="18" charset="0"/>
              </a:rPr>
              <a:t>(Silicon dioxide)		46 %</a:t>
            </a:r>
          </a:p>
          <a:p>
            <a:pPr lvl="6" algn="just">
              <a:buFont typeface="Wingdings" pitchFamily="2" charset="2"/>
              <a:buChar char="Ø"/>
              <a:defRPr/>
            </a:pPr>
            <a:r>
              <a:rPr lang="es-ES" sz="2000" dirty="0">
                <a:latin typeface="Calibri" pitchFamily="34" charset="0"/>
                <a:cs typeface="Times New Roman" pitchFamily="18" charset="0"/>
              </a:rPr>
              <a:t>    MgO			37,8 %</a:t>
            </a:r>
            <a:endParaRPr lang="es-ES" sz="2000" baseline="-30000" dirty="0">
              <a:latin typeface="Arial" pitchFamily="34" charset="0"/>
              <a:ea typeface="Times New Roman" pitchFamily="18" charset="0"/>
              <a:cs typeface="Arial" pitchFamily="34" charset="0"/>
            </a:endParaRPr>
          </a:p>
          <a:p>
            <a:pPr lvl="6" algn="just" eaLnBrk="0" hangingPunct="0">
              <a:buFont typeface="Wingdings" pitchFamily="2" charset="2"/>
              <a:buChar char="Ø"/>
              <a:defRPr/>
            </a:pPr>
            <a:r>
              <a:rPr lang="es-ES" sz="2000" dirty="0">
                <a:latin typeface="Calibri" pitchFamily="34" charset="0"/>
                <a:ea typeface="Times New Roman" pitchFamily="18" charset="0"/>
                <a:cs typeface="Times New Roman" pitchFamily="18" charset="0"/>
              </a:rPr>
              <a:t>    FeO    (Iron monoxide)		7,5 %</a:t>
            </a:r>
          </a:p>
          <a:p>
            <a:pPr lvl="6" algn="just" eaLnBrk="0" hangingPunct="0">
              <a:buFont typeface="Wingdings" pitchFamily="2" charset="2"/>
              <a:buChar char="Ø"/>
              <a:defRPr/>
            </a:pPr>
            <a:r>
              <a:rPr lang="es-ES" sz="2000" dirty="0">
                <a:latin typeface="Calibri" pitchFamily="34" charset="0"/>
                <a:ea typeface="Times New Roman" pitchFamily="18" charset="0"/>
                <a:cs typeface="Times New Roman" pitchFamily="18" charset="0"/>
              </a:rPr>
              <a:t>    Al</a:t>
            </a:r>
            <a:r>
              <a:rPr lang="es-ES" sz="2000" baseline="-30000" dirty="0">
                <a:latin typeface="Calibri" pitchFamily="34" charset="0"/>
                <a:ea typeface="Times New Roman" pitchFamily="18" charset="0"/>
                <a:cs typeface="Times New Roman" pitchFamily="18" charset="0"/>
              </a:rPr>
              <a:t>2</a:t>
            </a:r>
            <a:r>
              <a:rPr lang="es-ES" sz="2000" dirty="0">
                <a:latin typeface="Calibri" pitchFamily="34" charset="0"/>
                <a:ea typeface="Times New Roman" pitchFamily="18" charset="0"/>
                <a:cs typeface="Times New Roman" pitchFamily="18" charset="0"/>
              </a:rPr>
              <a:t>O</a:t>
            </a:r>
            <a:r>
              <a:rPr lang="es-ES" sz="2000" baseline="-30000" dirty="0">
                <a:latin typeface="Calibri" pitchFamily="34" charset="0"/>
                <a:ea typeface="Times New Roman" pitchFamily="18" charset="0"/>
                <a:cs typeface="Times New Roman" pitchFamily="18" charset="0"/>
              </a:rPr>
              <a:t>3   </a:t>
            </a:r>
            <a:r>
              <a:rPr lang="es-ES" sz="2000" dirty="0">
                <a:latin typeface="Calibri" pitchFamily="34" charset="0"/>
                <a:ea typeface="Times New Roman" pitchFamily="18" charset="0"/>
                <a:cs typeface="Times New Roman" pitchFamily="18" charset="0"/>
              </a:rPr>
              <a:t>(Aluminium trioxide)	4,2 %</a:t>
            </a:r>
          </a:p>
          <a:p>
            <a:pPr lvl="6" algn="just" eaLnBrk="0" hangingPunct="0">
              <a:buFont typeface="Wingdings" pitchFamily="2" charset="2"/>
              <a:buChar char="Ø"/>
              <a:defRPr/>
            </a:pPr>
            <a:r>
              <a:rPr lang="es-ES" sz="2000" dirty="0">
                <a:latin typeface="Calibri" pitchFamily="34" charset="0"/>
                <a:ea typeface="Times New Roman" pitchFamily="18" charset="0"/>
                <a:cs typeface="Times New Roman" pitchFamily="18" charset="0"/>
              </a:rPr>
              <a:t>    CaO				3,2 %</a:t>
            </a:r>
          </a:p>
          <a:p>
            <a:pPr lvl="6" algn="just" eaLnBrk="0" hangingPunct="0">
              <a:buFont typeface="Wingdings" pitchFamily="2" charset="2"/>
              <a:buChar char="Ø"/>
              <a:defRPr/>
            </a:pPr>
            <a:r>
              <a:rPr lang="es-ES" sz="2000" dirty="0">
                <a:latin typeface="Calibri" pitchFamily="34" charset="0"/>
                <a:ea typeface="Times New Roman" pitchFamily="18" charset="0"/>
                <a:cs typeface="Times New Roman" pitchFamily="18" charset="0"/>
              </a:rPr>
              <a:t>    </a:t>
            </a:r>
            <a:r>
              <a:rPr lang="es-ES" sz="2000" dirty="0">
                <a:latin typeface="+mn-lt"/>
              </a:rPr>
              <a:t>Na</a:t>
            </a:r>
            <a:r>
              <a:rPr lang="es-ES" sz="2000" baseline="-25000" dirty="0">
                <a:latin typeface="+mn-lt"/>
              </a:rPr>
              <a:t>2</a:t>
            </a:r>
            <a:r>
              <a:rPr lang="es-ES" sz="2000" dirty="0">
                <a:latin typeface="+mn-lt"/>
              </a:rPr>
              <a:t>O			0,4 %</a:t>
            </a:r>
          </a:p>
          <a:p>
            <a:pPr lvl="6" algn="just" eaLnBrk="0" hangingPunct="0">
              <a:buFont typeface="Wingdings" pitchFamily="2" charset="2"/>
              <a:buChar char="Ø"/>
              <a:defRPr/>
            </a:pPr>
            <a:r>
              <a:rPr lang="es-ES" sz="2000" dirty="0"/>
              <a:t>   </a:t>
            </a:r>
            <a:r>
              <a:rPr lang="es-ES" sz="2000" dirty="0">
                <a:latin typeface="+mn-lt"/>
              </a:rPr>
              <a:t>K</a:t>
            </a:r>
            <a:r>
              <a:rPr lang="es-ES" sz="2000" baseline="-25000" dirty="0">
                <a:latin typeface="+mn-lt"/>
              </a:rPr>
              <a:t>2</a:t>
            </a:r>
            <a:r>
              <a:rPr lang="es-ES" sz="2000" dirty="0">
                <a:latin typeface="+mn-lt"/>
              </a:rPr>
              <a:t>O				0,04 %</a:t>
            </a:r>
          </a:p>
        </p:txBody>
      </p:sp>
      <p:sp>
        <p:nvSpPr>
          <p:cNvPr id="10244" name="6 CuadroTexto"/>
          <p:cNvSpPr txBox="1">
            <a:spLocks noChangeArrowheads="1"/>
          </p:cNvSpPr>
          <p:nvPr/>
        </p:nvSpPr>
        <p:spPr bwMode="auto">
          <a:xfrm>
            <a:off x="0" y="130175"/>
            <a:ext cx="9144000" cy="584200"/>
          </a:xfrm>
          <a:prstGeom prst="rect">
            <a:avLst/>
          </a:prstGeom>
          <a:noFill/>
          <a:ln w="9525">
            <a:noFill/>
            <a:miter lim="800000"/>
            <a:headEnd/>
            <a:tailEnd/>
          </a:ln>
        </p:spPr>
        <p:txBody>
          <a:bodyPr>
            <a:spAutoFit/>
          </a:bodyPr>
          <a:lstStyle/>
          <a:p>
            <a:pPr algn="ctr"/>
            <a:r>
              <a:rPr lang="es-ES" sz="3200"/>
              <a:t>THE COMPOSITION OF THE MANTLE </a:t>
            </a:r>
          </a:p>
        </p:txBody>
      </p:sp>
      <p:sp>
        <p:nvSpPr>
          <p:cNvPr id="10245" name="7 Rectángulo"/>
          <p:cNvSpPr>
            <a:spLocks noChangeArrowheads="1"/>
          </p:cNvSpPr>
          <p:nvPr/>
        </p:nvSpPr>
        <p:spPr bwMode="auto">
          <a:xfrm rot="-2120896">
            <a:off x="-15875" y="1957388"/>
            <a:ext cx="2932113" cy="646112"/>
          </a:xfrm>
          <a:prstGeom prst="rect">
            <a:avLst/>
          </a:prstGeom>
          <a:noFill/>
          <a:ln w="9525">
            <a:noFill/>
            <a:miter lim="800000"/>
            <a:headEnd/>
            <a:tailEnd/>
          </a:ln>
        </p:spPr>
        <p:txBody>
          <a:bodyPr>
            <a:spAutoFit/>
          </a:bodyPr>
          <a:lstStyle/>
          <a:p>
            <a:pPr algn="just"/>
            <a:r>
              <a:rPr lang="en-US" b="1"/>
              <a:t>Composition of Earth's mantle in weight per cent</a:t>
            </a:r>
            <a:endParaRPr lang="es-ES"/>
          </a:p>
        </p:txBody>
      </p:sp>
      <p:sp>
        <p:nvSpPr>
          <p:cNvPr id="10246" name="8 Rectángulo"/>
          <p:cNvSpPr>
            <a:spLocks noChangeArrowheads="1"/>
          </p:cNvSpPr>
          <p:nvPr/>
        </p:nvSpPr>
        <p:spPr bwMode="auto">
          <a:xfrm rot="-2120896">
            <a:off x="-11113" y="5065713"/>
            <a:ext cx="2930526" cy="646112"/>
          </a:xfrm>
          <a:prstGeom prst="rect">
            <a:avLst/>
          </a:prstGeom>
          <a:noFill/>
          <a:ln w="9525">
            <a:noFill/>
            <a:miter lim="800000"/>
            <a:headEnd/>
            <a:tailEnd/>
          </a:ln>
        </p:spPr>
        <p:txBody>
          <a:bodyPr>
            <a:spAutoFit/>
          </a:bodyPr>
          <a:lstStyle/>
          <a:p>
            <a:pPr algn="just"/>
            <a:r>
              <a:rPr lang="en-US" b="1"/>
              <a:t>Composition of Earth's mantle in weight per cent</a:t>
            </a:r>
            <a:endParaRPr lang="es-ES"/>
          </a:p>
        </p:txBody>
      </p:sp>
      <p:sp>
        <p:nvSpPr>
          <p:cNvPr id="10" name="9 Marcador de pie de página"/>
          <p:cNvSpPr>
            <a:spLocks noGrp="1"/>
          </p:cNvSpPr>
          <p:nvPr>
            <p:ph type="ftr" sz="quarter" idx="11"/>
          </p:nvPr>
        </p:nvSpPr>
        <p:spPr/>
        <p:txBody>
          <a:bodyPr/>
          <a:lstStyle/>
          <a:p>
            <a:pPr>
              <a:defRPr/>
            </a:pPr>
            <a:r>
              <a:rPr lang="es-ES"/>
              <a:t>Susana Morales Bernal</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2877</TotalTime>
  <Words>4716</Words>
  <Application>Microsoft Office PowerPoint</Application>
  <PresentationFormat>Presentación en pantalla (4:3)</PresentationFormat>
  <Paragraphs>641</Paragraphs>
  <Slides>49</Slides>
  <Notes>49</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GLOSSARY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Susana</dc:creator>
  <cp:lastModifiedBy>Susana</cp:lastModifiedBy>
  <cp:revision>1300</cp:revision>
  <dcterms:created xsi:type="dcterms:W3CDTF">2009-06-03T18:52:31Z</dcterms:created>
  <dcterms:modified xsi:type="dcterms:W3CDTF">2011-06-23T14:50:20Z</dcterms:modified>
</cp:coreProperties>
</file>